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5" r:id="rId1"/>
  </p:sldMasterIdLst>
  <p:notesMasterIdLst>
    <p:notesMasterId r:id="rId33"/>
  </p:notesMasterIdLst>
  <p:sldIdLst>
    <p:sldId id="409" r:id="rId2"/>
    <p:sldId id="421" r:id="rId3"/>
    <p:sldId id="422" r:id="rId4"/>
    <p:sldId id="411" r:id="rId5"/>
    <p:sldId id="412" r:id="rId6"/>
    <p:sldId id="413" r:id="rId7"/>
    <p:sldId id="418" r:id="rId8"/>
    <p:sldId id="415" r:id="rId9"/>
    <p:sldId id="416" r:id="rId10"/>
    <p:sldId id="423" r:id="rId11"/>
    <p:sldId id="470" r:id="rId12"/>
    <p:sldId id="429" r:id="rId13"/>
    <p:sldId id="431" r:id="rId14"/>
    <p:sldId id="433" r:id="rId15"/>
    <p:sldId id="425" r:id="rId16"/>
    <p:sldId id="456" r:id="rId17"/>
    <p:sldId id="458" r:id="rId18"/>
    <p:sldId id="460" r:id="rId19"/>
    <p:sldId id="462" r:id="rId20"/>
    <p:sldId id="472" r:id="rId21"/>
    <p:sldId id="474" r:id="rId22"/>
    <p:sldId id="476" r:id="rId23"/>
    <p:sldId id="478" r:id="rId24"/>
    <p:sldId id="370" r:id="rId25"/>
    <p:sldId id="437" r:id="rId26"/>
    <p:sldId id="448" r:id="rId27"/>
    <p:sldId id="450" r:id="rId28"/>
    <p:sldId id="452" r:id="rId29"/>
    <p:sldId id="446" r:id="rId30"/>
    <p:sldId id="454" r:id="rId31"/>
    <p:sldId id="404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A2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06/relationships/legacyDocTextInfo" Target="legacyDocTextInfo.bin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F18DE3-600E-4017-A6FD-A9A58D637F02}" type="doc">
      <dgm:prSet loTypeId="urn:microsoft.com/office/officeart/2005/8/layout/pyramid2" loCatId="list" qsTypeId="urn:microsoft.com/office/officeart/2005/8/quickstyle/3d4" qsCatId="3D" csTypeId="urn:microsoft.com/office/officeart/2005/8/colors/accent1_2" csCatId="accent1" phldr="1"/>
      <dgm:spPr/>
    </dgm:pt>
    <dgm:pt modelId="{66E51AE0-45DF-4FC2-B5C9-C7545DFF4DBF}">
      <dgm:prSet phldrT="[Текст]" custT="1"/>
      <dgm:spPr/>
      <dgm:t>
        <a:bodyPr/>
        <a:lstStyle/>
        <a:p>
          <a:r>
            <a:rPr lang="ru-RU" sz="1800" b="1" dirty="0" smtClean="0"/>
            <a:t>Впервые  стандарты рассматриваются как </a:t>
          </a:r>
          <a:r>
            <a:rPr lang="ru-RU" sz="1800" b="1" dirty="0" smtClean="0">
              <a:solidFill>
                <a:srgbClr val="FF0000"/>
              </a:solidFill>
            </a:rPr>
            <a:t>конституция школьной жизни</a:t>
          </a:r>
          <a:endParaRPr lang="ru-RU" sz="1800" b="1" dirty="0">
            <a:solidFill>
              <a:srgbClr val="FF0000"/>
            </a:solidFill>
          </a:endParaRPr>
        </a:p>
      </dgm:t>
    </dgm:pt>
    <dgm:pt modelId="{E78AC2FA-D9CB-4621-A9F3-50F985A768E4}" type="parTrans" cxnId="{8D3FABAF-ACE0-4405-910D-32FD482E3E82}">
      <dgm:prSet/>
      <dgm:spPr/>
      <dgm:t>
        <a:bodyPr/>
        <a:lstStyle/>
        <a:p>
          <a:endParaRPr lang="ru-RU"/>
        </a:p>
      </dgm:t>
    </dgm:pt>
    <dgm:pt modelId="{FB46A746-3FF1-484C-8DEE-F26CD2297115}" type="sibTrans" cxnId="{8D3FABAF-ACE0-4405-910D-32FD482E3E82}">
      <dgm:prSet/>
      <dgm:spPr/>
      <dgm:t>
        <a:bodyPr/>
        <a:lstStyle/>
        <a:p>
          <a:endParaRPr lang="ru-RU"/>
        </a:p>
      </dgm:t>
    </dgm:pt>
    <dgm:pt modelId="{0B7C4D50-9561-4A5E-AA53-511FB5BE5704}">
      <dgm:prSet phldrT="[Текст]" custT="1"/>
      <dgm:spPr/>
      <dgm:t>
        <a:bodyPr/>
        <a:lstStyle/>
        <a:p>
          <a:r>
            <a:rPr lang="ru-RU" sz="1800" b="1" dirty="0" smtClean="0"/>
            <a:t>Впервые основой внедрения стандартов в реальную  жизнь является </a:t>
          </a:r>
          <a:r>
            <a:rPr lang="ru-RU" sz="1800" b="1" dirty="0" smtClean="0">
              <a:solidFill>
                <a:srgbClr val="FF0000"/>
              </a:solidFill>
            </a:rPr>
            <a:t>новая организационно-экономическая модель образования</a:t>
          </a:r>
          <a:endParaRPr lang="ru-RU" sz="1800" b="1" dirty="0">
            <a:solidFill>
              <a:srgbClr val="FF0000"/>
            </a:solidFill>
          </a:endParaRPr>
        </a:p>
      </dgm:t>
    </dgm:pt>
    <dgm:pt modelId="{B039C028-E5C5-4158-8489-023C4D2D7D04}" type="parTrans" cxnId="{13249269-B060-4BE2-9A1E-D2C1C2DE2335}">
      <dgm:prSet/>
      <dgm:spPr/>
      <dgm:t>
        <a:bodyPr/>
        <a:lstStyle/>
        <a:p>
          <a:endParaRPr lang="ru-RU"/>
        </a:p>
      </dgm:t>
    </dgm:pt>
    <dgm:pt modelId="{EB4E8ADC-1160-4188-8291-48508F78D1F1}" type="sibTrans" cxnId="{13249269-B060-4BE2-9A1E-D2C1C2DE2335}">
      <dgm:prSet/>
      <dgm:spPr/>
      <dgm:t>
        <a:bodyPr/>
        <a:lstStyle/>
        <a:p>
          <a:endParaRPr lang="ru-RU"/>
        </a:p>
      </dgm:t>
    </dgm:pt>
    <dgm:pt modelId="{072C6B28-B672-4B20-ABCA-219CA89C4DCB}">
      <dgm:prSet phldrT="[Текст]" custT="1"/>
      <dgm:spPr/>
      <dgm:t>
        <a:bodyPr/>
        <a:lstStyle/>
        <a:p>
          <a:r>
            <a:rPr lang="ru-RU" sz="1800" b="1" dirty="0" smtClean="0"/>
            <a:t>Впервые стандарты – это целостная система требований </a:t>
          </a:r>
          <a:r>
            <a:rPr lang="ru-RU" sz="1800" b="1" dirty="0" smtClean="0">
              <a:solidFill>
                <a:srgbClr val="FF0000"/>
              </a:solidFill>
            </a:rPr>
            <a:t>ко всей системе образования страны</a:t>
          </a:r>
          <a:r>
            <a:rPr lang="ru-RU" sz="1800" b="1" dirty="0" smtClean="0"/>
            <a:t>, а не только требования к предметному содержанию образования</a:t>
          </a:r>
          <a:r>
            <a:rPr lang="en-US" sz="1800" b="1" dirty="0" smtClean="0"/>
            <a:t> </a:t>
          </a:r>
          <a:endParaRPr lang="ru-RU" sz="1800" b="1" dirty="0"/>
        </a:p>
      </dgm:t>
    </dgm:pt>
    <dgm:pt modelId="{ACDE1E0F-46E0-45A2-B4CC-1716A83D2780}" type="sibTrans" cxnId="{E820BC9E-849C-4CC0-AB63-AC4DE6046978}">
      <dgm:prSet/>
      <dgm:spPr/>
      <dgm:t>
        <a:bodyPr/>
        <a:lstStyle/>
        <a:p>
          <a:endParaRPr lang="ru-RU"/>
        </a:p>
      </dgm:t>
    </dgm:pt>
    <dgm:pt modelId="{6AC20A3F-1565-4F8E-8811-8547E23ECAEE}" type="parTrans" cxnId="{E820BC9E-849C-4CC0-AB63-AC4DE6046978}">
      <dgm:prSet/>
      <dgm:spPr/>
      <dgm:t>
        <a:bodyPr/>
        <a:lstStyle/>
        <a:p>
          <a:endParaRPr lang="ru-RU"/>
        </a:p>
      </dgm:t>
    </dgm:pt>
    <dgm:pt modelId="{DE89BE4F-23B6-4906-9FD6-21954D8541CA}" type="pres">
      <dgm:prSet presAssocID="{86F18DE3-600E-4017-A6FD-A9A58D637F02}" presName="compositeShape" presStyleCnt="0">
        <dgm:presLayoutVars>
          <dgm:dir/>
          <dgm:resizeHandles/>
        </dgm:presLayoutVars>
      </dgm:prSet>
      <dgm:spPr/>
    </dgm:pt>
    <dgm:pt modelId="{2703D9E4-4899-4C81-85AC-E28491C74578}" type="pres">
      <dgm:prSet presAssocID="{86F18DE3-600E-4017-A6FD-A9A58D637F02}" presName="pyramid" presStyleLbl="node1" presStyleIdx="0" presStyleCnt="1" custScaleX="165000" custLinFactNeighborX="879" custLinFactNeighborY="-212"/>
      <dgm:spPr/>
    </dgm:pt>
    <dgm:pt modelId="{5153C80B-7B01-43E4-BE4C-9F1412876020}" type="pres">
      <dgm:prSet presAssocID="{86F18DE3-600E-4017-A6FD-A9A58D637F02}" presName="theList" presStyleCnt="0"/>
      <dgm:spPr/>
    </dgm:pt>
    <dgm:pt modelId="{415777DF-360C-4F35-8ED4-EFD961FB155C}" type="pres">
      <dgm:prSet presAssocID="{072C6B28-B672-4B20-ABCA-219CA89C4DCB}" presName="aNode" presStyleLbl="fgAcc1" presStyleIdx="0" presStyleCnt="3" custScaleX="235630" custLinFactY="59251" custLinFactNeighborX="-3014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4BC28F-34F8-4D8A-8E4B-D2F26F4C5509}" type="pres">
      <dgm:prSet presAssocID="{072C6B28-B672-4B20-ABCA-219CA89C4DCB}" presName="aSpace" presStyleCnt="0"/>
      <dgm:spPr/>
    </dgm:pt>
    <dgm:pt modelId="{1E2543BA-7E9C-4342-BC1D-D4D3C6A00FEF}" type="pres">
      <dgm:prSet presAssocID="{66E51AE0-45DF-4FC2-B5C9-C7545DFF4DBF}" presName="aNode" presStyleLbl="fgAcc1" presStyleIdx="1" presStyleCnt="3" custScaleX="219557" custScaleY="76702" custLinFactY="50807" custLinFactNeighborX="-3386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807826-83A8-42C2-A83A-F99462A11C95}" type="pres">
      <dgm:prSet presAssocID="{66E51AE0-45DF-4FC2-B5C9-C7545DFF4DBF}" presName="aSpace" presStyleCnt="0"/>
      <dgm:spPr/>
    </dgm:pt>
    <dgm:pt modelId="{D32219F3-E452-40C6-A7EF-5B91FE00C89C}" type="pres">
      <dgm:prSet presAssocID="{0B7C4D50-9561-4A5E-AA53-511FB5BE5704}" presName="aNode" presStyleLbl="fgAcc1" presStyleIdx="2" presStyleCnt="3" custScaleX="227074" custLinFactY="31855" custLinFactNeighborX="-3344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88C4D-350C-4D24-94FA-37E9ED514E02}" type="pres">
      <dgm:prSet presAssocID="{0B7C4D50-9561-4A5E-AA53-511FB5BE5704}" presName="aSpace" presStyleCnt="0"/>
      <dgm:spPr/>
    </dgm:pt>
  </dgm:ptLst>
  <dgm:cxnLst>
    <dgm:cxn modelId="{13249269-B060-4BE2-9A1E-D2C1C2DE2335}" srcId="{86F18DE3-600E-4017-A6FD-A9A58D637F02}" destId="{0B7C4D50-9561-4A5E-AA53-511FB5BE5704}" srcOrd="2" destOrd="0" parTransId="{B039C028-E5C5-4158-8489-023C4D2D7D04}" sibTransId="{EB4E8ADC-1160-4188-8291-48508F78D1F1}"/>
    <dgm:cxn modelId="{BF4CEEE6-0EB1-4D7E-85B8-4A28C4C9D1CE}" type="presOf" srcId="{072C6B28-B672-4B20-ABCA-219CA89C4DCB}" destId="{415777DF-360C-4F35-8ED4-EFD961FB155C}" srcOrd="0" destOrd="0" presId="urn:microsoft.com/office/officeart/2005/8/layout/pyramid2"/>
    <dgm:cxn modelId="{8D3FABAF-ACE0-4405-910D-32FD482E3E82}" srcId="{86F18DE3-600E-4017-A6FD-A9A58D637F02}" destId="{66E51AE0-45DF-4FC2-B5C9-C7545DFF4DBF}" srcOrd="1" destOrd="0" parTransId="{E78AC2FA-D9CB-4621-A9F3-50F985A768E4}" sibTransId="{FB46A746-3FF1-484C-8DEE-F26CD2297115}"/>
    <dgm:cxn modelId="{ADA93403-D2B1-40A5-A745-BBE8A1D3DA25}" type="presOf" srcId="{0B7C4D50-9561-4A5E-AA53-511FB5BE5704}" destId="{D32219F3-E452-40C6-A7EF-5B91FE00C89C}" srcOrd="0" destOrd="0" presId="urn:microsoft.com/office/officeart/2005/8/layout/pyramid2"/>
    <dgm:cxn modelId="{E820BC9E-849C-4CC0-AB63-AC4DE6046978}" srcId="{86F18DE3-600E-4017-A6FD-A9A58D637F02}" destId="{072C6B28-B672-4B20-ABCA-219CA89C4DCB}" srcOrd="0" destOrd="0" parTransId="{6AC20A3F-1565-4F8E-8811-8547E23ECAEE}" sibTransId="{ACDE1E0F-46E0-45A2-B4CC-1716A83D2780}"/>
    <dgm:cxn modelId="{9C09C434-8D7E-4B52-9D8A-9275960D0EAB}" type="presOf" srcId="{86F18DE3-600E-4017-A6FD-A9A58D637F02}" destId="{DE89BE4F-23B6-4906-9FD6-21954D8541CA}" srcOrd="0" destOrd="0" presId="urn:microsoft.com/office/officeart/2005/8/layout/pyramid2"/>
    <dgm:cxn modelId="{90FF3C5C-87D2-4AE6-8F0D-5CF33BEEA418}" type="presOf" srcId="{66E51AE0-45DF-4FC2-B5C9-C7545DFF4DBF}" destId="{1E2543BA-7E9C-4342-BC1D-D4D3C6A00FEF}" srcOrd="0" destOrd="0" presId="urn:microsoft.com/office/officeart/2005/8/layout/pyramid2"/>
    <dgm:cxn modelId="{B88A4289-45D8-49C5-99BA-AC8CB1FFD5B2}" type="presParOf" srcId="{DE89BE4F-23B6-4906-9FD6-21954D8541CA}" destId="{2703D9E4-4899-4C81-85AC-E28491C74578}" srcOrd="0" destOrd="0" presId="urn:microsoft.com/office/officeart/2005/8/layout/pyramid2"/>
    <dgm:cxn modelId="{159C5846-AA6B-4257-97C5-FE1E6A0674B4}" type="presParOf" srcId="{DE89BE4F-23B6-4906-9FD6-21954D8541CA}" destId="{5153C80B-7B01-43E4-BE4C-9F1412876020}" srcOrd="1" destOrd="0" presId="urn:microsoft.com/office/officeart/2005/8/layout/pyramid2"/>
    <dgm:cxn modelId="{D443C253-6293-4E3C-A04E-6DB1E4A76FCE}" type="presParOf" srcId="{5153C80B-7B01-43E4-BE4C-9F1412876020}" destId="{415777DF-360C-4F35-8ED4-EFD961FB155C}" srcOrd="0" destOrd="0" presId="urn:microsoft.com/office/officeart/2005/8/layout/pyramid2"/>
    <dgm:cxn modelId="{C2706EA4-4F64-4649-A823-6BA6F0D8576E}" type="presParOf" srcId="{5153C80B-7B01-43E4-BE4C-9F1412876020}" destId="{E24BC28F-34F8-4D8A-8E4B-D2F26F4C5509}" srcOrd="1" destOrd="0" presId="urn:microsoft.com/office/officeart/2005/8/layout/pyramid2"/>
    <dgm:cxn modelId="{BE5154F9-346B-4379-8602-D69E399C6F44}" type="presParOf" srcId="{5153C80B-7B01-43E4-BE4C-9F1412876020}" destId="{1E2543BA-7E9C-4342-BC1D-D4D3C6A00FEF}" srcOrd="2" destOrd="0" presId="urn:microsoft.com/office/officeart/2005/8/layout/pyramid2"/>
    <dgm:cxn modelId="{01C0DBE2-217F-43FF-9D53-E7806105E28E}" type="presParOf" srcId="{5153C80B-7B01-43E4-BE4C-9F1412876020}" destId="{7C807826-83A8-42C2-A83A-F99462A11C95}" srcOrd="3" destOrd="0" presId="urn:microsoft.com/office/officeart/2005/8/layout/pyramid2"/>
    <dgm:cxn modelId="{F95E57BF-943A-4667-B11C-0C3A878C5A21}" type="presParOf" srcId="{5153C80B-7B01-43E4-BE4C-9F1412876020}" destId="{D32219F3-E452-40C6-A7EF-5B91FE00C89C}" srcOrd="4" destOrd="0" presId="urn:microsoft.com/office/officeart/2005/8/layout/pyramid2"/>
    <dgm:cxn modelId="{DED85326-E543-47E2-B1E1-CBCFE538CC5A}" type="presParOf" srcId="{5153C80B-7B01-43E4-BE4C-9F1412876020}" destId="{8EA88C4D-350C-4D24-94FA-37E9ED514E0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03D9E4-4899-4C81-85AC-E28491C74578}">
      <dsp:nvSpPr>
        <dsp:cNvPr id="0" name=""/>
        <dsp:cNvSpPr/>
      </dsp:nvSpPr>
      <dsp:spPr>
        <a:xfrm>
          <a:off x="-616890" y="0"/>
          <a:ext cx="5477414" cy="585311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5777DF-360C-4F35-8ED4-EFD961FB155C}">
      <dsp:nvSpPr>
        <dsp:cNvPr id="0" name=""/>
        <dsp:cNvSpPr/>
      </dsp:nvSpPr>
      <dsp:spPr>
        <a:xfrm>
          <a:off x="0" y="1656182"/>
          <a:ext cx="5050904" cy="14884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Впервые стандарты – это целостная система требований </a:t>
          </a:r>
          <a:r>
            <a:rPr lang="ru-RU" sz="1800" b="1" kern="1200" dirty="0" smtClean="0">
              <a:solidFill>
                <a:srgbClr val="FF0000"/>
              </a:solidFill>
            </a:rPr>
            <a:t>ко всей системе образования страны</a:t>
          </a:r>
          <a:r>
            <a:rPr lang="ru-RU" sz="1800" b="1" kern="1200" dirty="0" smtClean="0"/>
            <a:t>, а не только требования к предметному содержанию образования</a:t>
          </a:r>
          <a:r>
            <a:rPr lang="en-US" sz="1800" b="1" kern="1200" dirty="0" smtClean="0"/>
            <a:t> </a:t>
          </a:r>
          <a:endParaRPr lang="ru-RU" sz="1800" b="1" kern="1200" dirty="0"/>
        </a:p>
      </dsp:txBody>
      <dsp:txXfrm>
        <a:off x="0" y="1656182"/>
        <a:ext cx="5050904" cy="1488428"/>
      </dsp:txXfrm>
    </dsp:sp>
    <dsp:sp modelId="{1E2543BA-7E9C-4342-BC1D-D4D3C6A00FEF}">
      <dsp:nvSpPr>
        <dsp:cNvPr id="0" name=""/>
        <dsp:cNvSpPr/>
      </dsp:nvSpPr>
      <dsp:spPr>
        <a:xfrm>
          <a:off x="72004" y="3204981"/>
          <a:ext cx="4737533" cy="11416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Впервые  стандарты рассматриваются как </a:t>
          </a:r>
          <a:r>
            <a:rPr lang="ru-RU" sz="1800" b="1" kern="1200" dirty="0" smtClean="0">
              <a:solidFill>
                <a:srgbClr val="FF0000"/>
              </a:solidFill>
            </a:rPr>
            <a:t>конституция школьной жизни</a:t>
          </a:r>
          <a:endParaRPr lang="ru-RU" sz="1800" b="1" kern="1200" dirty="0">
            <a:solidFill>
              <a:srgbClr val="FF0000"/>
            </a:solidFill>
          </a:endParaRPr>
        </a:p>
      </dsp:txBody>
      <dsp:txXfrm>
        <a:off x="72004" y="3204981"/>
        <a:ext cx="4737533" cy="1141654"/>
      </dsp:txXfrm>
    </dsp:sp>
    <dsp:sp modelId="{D32219F3-E452-40C6-A7EF-5B91FE00C89C}">
      <dsp:nvSpPr>
        <dsp:cNvPr id="0" name=""/>
        <dsp:cNvSpPr/>
      </dsp:nvSpPr>
      <dsp:spPr>
        <a:xfrm>
          <a:off x="0" y="4250602"/>
          <a:ext cx="4899733" cy="14884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Впервые основой внедрения стандартов в реальную  жизнь является </a:t>
          </a:r>
          <a:r>
            <a:rPr lang="ru-RU" sz="1800" b="1" kern="1200" dirty="0" smtClean="0">
              <a:solidFill>
                <a:srgbClr val="FF0000"/>
              </a:solidFill>
            </a:rPr>
            <a:t>новая организационно-экономическая модель образования</a:t>
          </a:r>
          <a:endParaRPr lang="ru-RU" sz="1800" b="1" kern="1200" dirty="0">
            <a:solidFill>
              <a:srgbClr val="FF0000"/>
            </a:solidFill>
          </a:endParaRPr>
        </a:p>
      </dsp:txBody>
      <dsp:txXfrm>
        <a:off x="0" y="4250602"/>
        <a:ext cx="4899733" cy="1488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621EDDB-F68B-47F1-8A30-F81BC856EE2F}" type="datetimeFigureOut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59FBA9-1165-4029-8ED0-1E242B938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80317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59FBA9-1165-4029-8ED0-1E242B93808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2043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49DE1-3A7C-4537-9437-FD9D0D7365B1}" type="slidenum">
              <a:rPr lang="ru-RU" smtClean="0">
                <a:latin typeface="Arial" pitchFamily="34" charset="0"/>
              </a:rPr>
              <a:pPr/>
              <a:t>14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1" y="4342518"/>
            <a:ext cx="5026380" cy="4115977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59FBA9-1165-4029-8ED0-1E242B938087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5067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59FBA9-1165-4029-8ED0-1E242B938087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8094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B284B2-D1BB-449B-8FF6-3F90734BD888}" type="slidenum">
              <a:rPr lang="ru-RU" smtClean="0"/>
              <a:pPr>
                <a:defRPr/>
              </a:pPr>
              <a:t>31</a:t>
            </a:fld>
            <a:endParaRPr lang="ru-RU" smtClean="0"/>
          </a:p>
        </p:txBody>
      </p:sp>
      <p:sp>
        <p:nvSpPr>
          <p:cNvPr id="6451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147FBC4E-E66F-4ABC-906C-7260F67E0023}" type="slidenum">
              <a:rPr lang="ru-RU" sz="1200">
                <a:latin typeface="Times New Roman" pitchFamily="18" charset="0"/>
              </a:rPr>
              <a:pPr algn="r" eaLnBrk="0" hangingPunct="0"/>
              <a:t>31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Позиционирование учителя – в чем он видит свою основную задачу – вопрос первостепенной важности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Сформировать правильную позицию – одна из основных задач системы ПК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Следующий уровень задач – помочь учителю повысить свою ПРОФЕССИОНАЛЬНОЕ МАСТЕРСТВО и приобрести (или – повысить) свою ИКТ-квалификацию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59FBA9-1165-4029-8ED0-1E242B93808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6793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59FBA9-1165-4029-8ED0-1E242B93808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5450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59FBA9-1165-4029-8ED0-1E242B93808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2191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59FBA9-1165-4029-8ED0-1E242B93808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0903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59FBA9-1165-4029-8ED0-1E242B93808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824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59FBA9-1165-4029-8ED0-1E242B93808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0677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6B3A61-9943-4A03-A19D-36B0E7080448}" type="slidenum">
              <a:rPr lang="ru-RU" smtClean="0">
                <a:latin typeface="Arial" pitchFamily="34" charset="0"/>
              </a:rPr>
              <a:pPr/>
              <a:t>12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1" y="4342518"/>
            <a:ext cx="5026380" cy="4115977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6F97AD-6C1B-43F5-8FAE-DB71805BD696}" type="slidenum">
              <a:rPr lang="ru-RU" smtClean="0">
                <a:latin typeface="Arial" pitchFamily="34" charset="0"/>
              </a:rPr>
              <a:pPr/>
              <a:t>13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1" y="4342518"/>
            <a:ext cx="5026380" cy="4115977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6E0A58-E3D2-4419-B95C-65720EC47784}" type="datetimeFigureOut">
              <a:rPr lang="ru-RU" smtClean="0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27278-E07C-4BF2-9F7F-32EDC95CE2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07DB8C-F7B5-4718-8D60-FF9953966662}" type="datetimeFigureOut">
              <a:rPr lang="ru-RU" smtClean="0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244B7-A1CC-4CDE-BB91-8F6E0BDD25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73EC4D-C2BD-4524-A9DE-76E168DD4D63}" type="datetimeFigureOut">
              <a:rPr lang="ru-RU" smtClean="0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02D410-5EFB-4E43-9675-228089ADD0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C2874-59FE-44AE-ACE3-A8E593CE6D06}" type="datetimeFigureOut">
              <a:rPr lang="ru-RU" smtClean="0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743CB-B92D-4B36-8EA8-0C582AC8D5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ABD801-2C55-4E84-8FDA-D9E69C6C22BF}" type="datetimeFigureOut">
              <a:rPr lang="ru-RU" smtClean="0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07BB0-3F67-4F24-9A52-35468C5B7A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08718D-5537-4419-AFE3-CF20264E2838}" type="datetimeFigureOut">
              <a:rPr lang="ru-RU" smtClean="0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6A24CE-4F2F-419A-81C9-CA7ADB0D37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5417EF-CA78-42CD-AA1E-90309BF42A48}" type="datetimeFigureOut">
              <a:rPr lang="ru-RU" smtClean="0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F1377C-DCD9-457A-A7E8-4AC14BD6A8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4CB8F2-4EEC-4309-B092-572D26FCAEBA}" type="datetimeFigureOut">
              <a:rPr lang="ru-RU" smtClean="0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03FAF-55A9-49CD-99AF-6BE5AB2CB7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56D482-1161-4F19-84F5-EB695924808B}" type="datetimeFigureOut">
              <a:rPr lang="ru-RU" smtClean="0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A8162-757B-4FFE-A93A-CB927BFE94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1AD128-11B0-4220-9D16-827C00AAFDE4}" type="datetimeFigureOut">
              <a:rPr lang="ru-RU" smtClean="0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2B1B5-E166-4B51-AD1E-BDA19AA4A0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03FA50-6CFB-4DE2-A250-0B55E29BF586}" type="datetimeFigureOut">
              <a:rPr lang="ru-RU" smtClean="0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42A10-4876-4679-85BF-5D7458E0E0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B2B34F-F9F1-4EC4-A76D-58466DF0AD29}" type="datetimeFigureOut">
              <a:rPr lang="ru-RU" smtClean="0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44FF97E-1B36-4B8D-AD36-F6CEC61B43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6" r:id="rId1"/>
    <p:sldLayoutId id="2147484337" r:id="rId2"/>
    <p:sldLayoutId id="2147484338" r:id="rId3"/>
    <p:sldLayoutId id="2147484339" r:id="rId4"/>
    <p:sldLayoutId id="2147484340" r:id="rId5"/>
    <p:sldLayoutId id="2147484341" r:id="rId6"/>
    <p:sldLayoutId id="2147484342" r:id="rId7"/>
    <p:sldLayoutId id="2147484343" r:id="rId8"/>
    <p:sldLayoutId id="2147484344" r:id="rId9"/>
    <p:sldLayoutId id="2147484345" r:id="rId10"/>
    <p:sldLayoutId id="2147484346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332656"/>
            <a:ext cx="8352928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ФГОС НОО и ООО</a:t>
            </a:r>
            <a:endParaRPr lang="ru-RU" sz="5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268760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Реализация ФГОС. Стандарты </a:t>
            </a:r>
            <a:r>
              <a:rPr lang="ru-RU" sz="320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второго поколения.</a:t>
            </a:r>
            <a:endParaRPr lang="ru-RU" sz="3200" dirty="0"/>
          </a:p>
        </p:txBody>
      </p:sp>
      <p:pic>
        <p:nvPicPr>
          <p:cNvPr id="5" name="Picture 9" descr="progr_konce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216329">
            <a:off x="798378" y="4532719"/>
            <a:ext cx="1252537" cy="1944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0" descr="b-41-0139-0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141660">
            <a:off x="1959287" y="3361188"/>
            <a:ext cx="1276350" cy="194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8" descr="прим_прог_нач_общ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797620">
            <a:off x="3242858" y="3410747"/>
            <a:ext cx="1296987" cy="1743075"/>
          </a:xfrm>
          <a:prstGeom prst="rect">
            <a:avLst/>
          </a:prstGeom>
          <a:noFill/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8" name="Picture 2" descr="progr_univ-d"/>
          <p:cNvPicPr>
            <a:picLocks noChangeAspect="1" noChangeArrowheads="1"/>
          </p:cNvPicPr>
          <p:nvPr/>
        </p:nvPicPr>
        <p:blipFill>
          <a:blip r:embed="rId6" cstate="email">
            <a:lum bright="-10000" contrast="40000"/>
          </a:blip>
          <a:srcRect/>
          <a:stretch>
            <a:fillRect/>
          </a:stretch>
        </p:blipFill>
        <p:spPr bwMode="auto">
          <a:xfrm rot="21391725">
            <a:off x="4707508" y="3325409"/>
            <a:ext cx="1400175" cy="213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8" descr="X:\Мускатиньев Владимир Викторович\16.04.09\стандарты\Прогр_2ч.jpg"/>
          <p:cNvPicPr>
            <a:picLocks noChangeAspect="1" noChangeArrowheads="1"/>
          </p:cNvPicPr>
          <p:nvPr/>
        </p:nvPicPr>
        <p:blipFill>
          <a:blip r:embed="rId7" cstate="email">
            <a:lum bright="-10000" contrast="40000"/>
          </a:blip>
          <a:srcRect/>
          <a:stretch>
            <a:fillRect/>
          </a:stretch>
        </p:blipFill>
        <p:spPr bwMode="auto">
          <a:xfrm rot="20542660">
            <a:off x="2345005" y="4533387"/>
            <a:ext cx="1428750" cy="215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8" descr="X:\Мускатиньев Владимир Викторович\16.04.09\стандарты\plan.jpg"/>
          <p:cNvPicPr>
            <a:picLocks noChangeArrowheads="1"/>
          </p:cNvPicPr>
          <p:nvPr/>
        </p:nvPicPr>
        <p:blipFill>
          <a:blip r:embed="rId8" cstate="email">
            <a:lum bright="-10000" contrast="40000"/>
          </a:blip>
          <a:srcRect/>
          <a:stretch>
            <a:fillRect/>
          </a:stretch>
        </p:blipFill>
        <p:spPr bwMode="auto">
          <a:xfrm rot="19873684">
            <a:off x="3851649" y="4486936"/>
            <a:ext cx="1428750" cy="2160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0" descr="X:\Мускатиньев Владимир Викторович\16.04.09\стандарты\Оценка_1ч.jpg"/>
          <p:cNvPicPr>
            <a:picLocks noChangeArrowheads="1"/>
          </p:cNvPicPr>
          <p:nvPr/>
        </p:nvPicPr>
        <p:blipFill>
          <a:blip r:embed="rId9" cstate="email">
            <a:lum bright="-10000" contrast="40000"/>
          </a:blip>
          <a:srcRect/>
          <a:stretch>
            <a:fillRect/>
          </a:stretch>
        </p:blipFill>
        <p:spPr bwMode="auto">
          <a:xfrm rot="20532286">
            <a:off x="6235581" y="4101673"/>
            <a:ext cx="1441450" cy="215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7" descr="X:\Мускатиньев Владимир Викторович\16.04.09\стандарты\papka_standart.jpg"/>
          <p:cNvPicPr>
            <a:picLocks noChangeArrowheads="1"/>
          </p:cNvPicPr>
          <p:nvPr/>
        </p:nvPicPr>
        <p:blipFill>
          <a:blip r:embed="rId10" cstate="email">
            <a:lum bright="-10000" contrast="40000"/>
          </a:blip>
          <a:srcRect/>
          <a:stretch>
            <a:fillRect/>
          </a:stretch>
        </p:blipFill>
        <p:spPr bwMode="auto">
          <a:xfrm rot="21304580">
            <a:off x="7326139" y="3058302"/>
            <a:ext cx="1522412" cy="215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4016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Требования к структуре  основной образовательной  программы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412776"/>
            <a:ext cx="8064896" cy="4896544"/>
          </a:xfrm>
        </p:spPr>
        <p:txBody>
          <a:bodyPr>
            <a:normAutofit fontScale="62500" lnSpcReduction="20000"/>
          </a:bodyPr>
          <a:lstStyle/>
          <a:p>
            <a:pPr marL="609600" indent="-609600" algn="just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 количеству и наименованию разделов (НОО-3, ООО-3, С(П)О – 3), в том числе к учебному плану общеобразовательного учреждения;</a:t>
            </a:r>
          </a:p>
          <a:p>
            <a:pPr marL="609600" indent="-609600" algn="just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 минимальному и максимальному количеству учебных часов(</a:t>
            </a: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НОО_от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2904 до 3375 за 4 года, ООО от 5267 до 6020 за 5 лет, С(П)О - от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2170 часов до 2590 часов (не более 37 часов в неделю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) за 2 года);</a:t>
            </a:r>
          </a:p>
          <a:p>
            <a:pPr marL="609600" indent="-609600" algn="just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 содержанию каждого из разделов;</a:t>
            </a:r>
          </a:p>
          <a:p>
            <a:pPr marL="609600" indent="-609600" algn="just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 соотношению частей основной общеобразовательной  </a:t>
            </a:r>
          </a:p>
          <a:p>
            <a:pPr marL="609600" indent="-609600" algn="just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программы (80/20% для НОО,70/30% ООО, С(П)О);</a:t>
            </a:r>
          </a:p>
          <a:p>
            <a:pPr marL="609600" indent="-609600" algn="just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 организации внеурочной деятельности, к объему часов (НОО–до 1450 часов за 4 года,  ООО - </a:t>
            </a:r>
            <a:r>
              <a:rPr lang="ru-RU" sz="3800" b="1" dirty="0" smtClean="0">
                <a:solidFill>
                  <a:schemeClr val="tx1"/>
                </a:solidFill>
              </a:rPr>
              <a:t>до 1350 часов за 5 лет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С(П)О- 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 700 часов за два года обучения</a:t>
            </a:r>
          </a:p>
          <a:p>
            <a:pPr marL="609600" indent="-609600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Рисунок 6" descr="iп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638" y="0"/>
            <a:ext cx="91852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Требования к структуре ООП</a:t>
            </a:r>
          </a:p>
        </p:txBody>
      </p:sp>
      <p:sp>
        <p:nvSpPr>
          <p:cNvPr id="2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2050" name="Organization Chart 5"/>
          <p:cNvGraphicFramePr>
            <a:graphicFrameLocks/>
          </p:cNvGraphicFramePr>
          <p:nvPr/>
        </p:nvGraphicFramePr>
        <p:xfrm>
          <a:off x="395288" y="1557338"/>
          <a:ext cx="8497887" cy="467995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81B697-1674-43B1-9351-FDD9DFBA0373}" type="slidenum">
              <a:rPr lang="ru-RU" smtClean="0">
                <a:latin typeface="Arial" pitchFamily="34" charset="0"/>
              </a:rPr>
              <a:pPr/>
              <a:t>12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Федеральные государственные образовательные стандарты</a:t>
            </a: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250825" y="836613"/>
            <a:ext cx="8642350" cy="594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400" b="1">
                <a:solidFill>
                  <a:schemeClr val="accent2"/>
                </a:solidFill>
              </a:rPr>
              <a:t>Требования к </a:t>
            </a:r>
          </a:p>
          <a:p>
            <a:pPr marL="630238" lvl="1" indent="-188913">
              <a:buFontTx/>
              <a:buChar char="•"/>
            </a:pPr>
            <a:r>
              <a:rPr lang="ru-RU" sz="2400" b="1">
                <a:solidFill>
                  <a:srgbClr val="CC0000"/>
                </a:solidFill>
                <a:hlinkClick r:id="rId3" action="ppaction://hlinksldjump"/>
              </a:rPr>
              <a:t>результатам</a:t>
            </a:r>
            <a:endParaRPr lang="ru-RU" sz="2400" b="1">
              <a:solidFill>
                <a:srgbClr val="CC0000"/>
              </a:solidFill>
            </a:endParaRPr>
          </a:p>
          <a:p>
            <a:pPr marL="1166813" lvl="2" indent="-173038">
              <a:buFontTx/>
              <a:buChar char="•"/>
            </a:pPr>
            <a:r>
              <a:rPr lang="ru-RU" b="1">
                <a:solidFill>
                  <a:schemeClr val="accent2"/>
                </a:solidFill>
              </a:rPr>
              <a:t>зафиксированы </a:t>
            </a:r>
            <a:r>
              <a:rPr lang="ru-RU" b="1">
                <a:solidFill>
                  <a:srgbClr val="CC0000"/>
                </a:solidFill>
              </a:rPr>
              <a:t>личностные,</a:t>
            </a:r>
            <a:r>
              <a:rPr lang="ru-RU" b="1">
                <a:solidFill>
                  <a:schemeClr val="accent2"/>
                </a:solidFill>
              </a:rPr>
              <a:t> </a:t>
            </a:r>
            <a:r>
              <a:rPr lang="ru-RU" b="1">
                <a:solidFill>
                  <a:srgbClr val="CC0000"/>
                </a:solidFill>
              </a:rPr>
              <a:t>метапредметные, предметные</a:t>
            </a:r>
            <a:r>
              <a:rPr lang="ru-RU" b="1">
                <a:solidFill>
                  <a:schemeClr val="accent2"/>
                </a:solidFill>
              </a:rPr>
              <a:t> результаты</a:t>
            </a:r>
            <a:r>
              <a:rPr lang="ru-RU"/>
              <a:t> </a:t>
            </a:r>
          </a:p>
          <a:p>
            <a:pPr marL="1166813" lvl="2" indent="-173038">
              <a:buFontTx/>
              <a:buChar char="•"/>
            </a:pPr>
            <a:r>
              <a:rPr lang="ru-RU" b="1">
                <a:solidFill>
                  <a:schemeClr val="accent2"/>
                </a:solidFill>
              </a:rPr>
              <a:t>преемственность результатов для разных </a:t>
            </a:r>
            <a:r>
              <a:rPr lang="ru-RU" b="1">
                <a:solidFill>
                  <a:srgbClr val="CC3300"/>
                </a:solidFill>
              </a:rPr>
              <a:t>ступеней</a:t>
            </a:r>
          </a:p>
          <a:p>
            <a:pPr marL="1166813" lvl="2" indent="-173038">
              <a:buFontTx/>
              <a:buChar char="•"/>
            </a:pPr>
            <a:r>
              <a:rPr lang="ru-RU" b="1">
                <a:solidFill>
                  <a:schemeClr val="accent2"/>
                </a:solidFill>
              </a:rPr>
              <a:t>зафиксирован</a:t>
            </a:r>
            <a:r>
              <a:rPr lang="ru-RU" b="1">
                <a:solidFill>
                  <a:srgbClr val="CC3300"/>
                </a:solidFill>
              </a:rPr>
              <a:t> системно-деятельностный </a:t>
            </a:r>
            <a:r>
              <a:rPr lang="ru-RU" b="1">
                <a:solidFill>
                  <a:schemeClr val="accent2"/>
                </a:solidFill>
              </a:rPr>
              <a:t>подход</a:t>
            </a:r>
          </a:p>
          <a:p>
            <a:endParaRPr lang="ru-RU" b="1">
              <a:solidFill>
                <a:schemeClr val="accent2"/>
              </a:solidFill>
            </a:endParaRPr>
          </a:p>
          <a:p>
            <a:pPr marL="630238" lvl="1" indent="-188913">
              <a:buFontTx/>
              <a:buChar char="•"/>
            </a:pPr>
            <a:r>
              <a:rPr lang="ru-RU" sz="2400" b="1">
                <a:solidFill>
                  <a:srgbClr val="CC0000"/>
                </a:solidFill>
                <a:hlinkClick r:id="rId4" action="ppaction://hlinksldjump"/>
              </a:rPr>
              <a:t>структуре</a:t>
            </a:r>
            <a:endParaRPr lang="ru-RU" sz="2400" b="1">
              <a:solidFill>
                <a:srgbClr val="CC0000"/>
              </a:solidFill>
            </a:endParaRPr>
          </a:p>
          <a:p>
            <a:pPr marL="1166813" lvl="2" indent="-173038">
              <a:buFontTx/>
              <a:buChar char="•"/>
            </a:pPr>
            <a:r>
              <a:rPr lang="ru-RU" b="1">
                <a:solidFill>
                  <a:srgbClr val="003399"/>
                </a:solidFill>
              </a:rPr>
              <a:t>зафиксировано наличие частей,</a:t>
            </a:r>
            <a:r>
              <a:rPr lang="ru-RU" b="1">
                <a:solidFill>
                  <a:srgbClr val="CC3300"/>
                </a:solidFill>
              </a:rPr>
              <a:t> обязательной </a:t>
            </a:r>
            <a:r>
              <a:rPr lang="ru-RU" b="1">
                <a:solidFill>
                  <a:schemeClr val="accent2"/>
                </a:solidFill>
              </a:rPr>
              <a:t>и </a:t>
            </a:r>
            <a:r>
              <a:rPr lang="ru-RU" b="1">
                <a:solidFill>
                  <a:srgbClr val="CC3300"/>
                </a:solidFill>
              </a:rPr>
              <a:t>формируемой участниками</a:t>
            </a:r>
            <a:r>
              <a:rPr lang="ru-RU" b="1">
                <a:solidFill>
                  <a:schemeClr val="accent2"/>
                </a:solidFill>
              </a:rPr>
              <a:t> образовательного процесса и их </a:t>
            </a:r>
            <a:r>
              <a:rPr lang="ru-RU" b="1">
                <a:solidFill>
                  <a:srgbClr val="CC0000"/>
                </a:solidFill>
              </a:rPr>
              <a:t>соотношение</a:t>
            </a:r>
          </a:p>
          <a:p>
            <a:pPr marL="1166813" lvl="2" indent="-173038">
              <a:buFontTx/>
              <a:buChar char="•"/>
            </a:pPr>
            <a:r>
              <a:rPr lang="ru-RU" b="1">
                <a:solidFill>
                  <a:schemeClr val="accent2"/>
                </a:solidFill>
              </a:rPr>
              <a:t>определены </a:t>
            </a:r>
            <a:r>
              <a:rPr lang="ru-RU" b="1">
                <a:solidFill>
                  <a:srgbClr val="CC0000"/>
                </a:solidFill>
              </a:rPr>
              <a:t>разделы</a:t>
            </a:r>
            <a:r>
              <a:rPr lang="ru-RU" b="1">
                <a:solidFill>
                  <a:schemeClr val="accent2"/>
                </a:solidFill>
              </a:rPr>
              <a:t> ООП (содержательно и количественно)</a:t>
            </a:r>
          </a:p>
          <a:p>
            <a:pPr marL="1166813" lvl="2" indent="-173038">
              <a:buFontTx/>
              <a:buChar char="•"/>
            </a:pPr>
            <a:r>
              <a:rPr lang="ru-RU" b="1">
                <a:solidFill>
                  <a:srgbClr val="CC3300"/>
                </a:solidFill>
              </a:rPr>
              <a:t>интеграция </a:t>
            </a:r>
            <a:r>
              <a:rPr lang="ru-RU" b="1">
                <a:solidFill>
                  <a:schemeClr val="accent2"/>
                </a:solidFill>
              </a:rPr>
              <a:t>учебной и внеучебной деятельности</a:t>
            </a:r>
          </a:p>
          <a:p>
            <a:pPr marL="1166813" lvl="2" indent="-173038">
              <a:buFontTx/>
              <a:buChar char="•"/>
            </a:pPr>
            <a:r>
              <a:rPr lang="ru-RU" b="1">
                <a:solidFill>
                  <a:schemeClr val="accent2"/>
                </a:solidFill>
              </a:rPr>
              <a:t>включена «</a:t>
            </a:r>
            <a:r>
              <a:rPr lang="ru-RU" b="1">
                <a:solidFill>
                  <a:srgbClr val="CC3300"/>
                </a:solidFill>
              </a:rPr>
              <a:t>неаудиторная</a:t>
            </a:r>
            <a:r>
              <a:rPr lang="ru-RU" b="1">
                <a:solidFill>
                  <a:schemeClr val="accent2"/>
                </a:solidFill>
              </a:rPr>
              <a:t> занятость»</a:t>
            </a:r>
          </a:p>
          <a:p>
            <a:pPr>
              <a:buFontTx/>
              <a:buChar char="•"/>
            </a:pPr>
            <a:endParaRPr lang="ru-RU" b="1">
              <a:solidFill>
                <a:schemeClr val="accent2"/>
              </a:solidFill>
            </a:endParaRPr>
          </a:p>
          <a:p>
            <a:pPr marL="630238" lvl="1" indent="-188913">
              <a:buFontTx/>
              <a:buChar char="•"/>
            </a:pPr>
            <a:r>
              <a:rPr lang="ru-RU" sz="2400" b="1">
                <a:solidFill>
                  <a:srgbClr val="CC0000"/>
                </a:solidFill>
                <a:hlinkClick r:id="rId5" action="ppaction://hlinksldjump"/>
              </a:rPr>
              <a:t>условиям</a:t>
            </a:r>
            <a:endParaRPr lang="ru-RU" sz="2400" b="1">
              <a:solidFill>
                <a:srgbClr val="CC0000"/>
              </a:solidFill>
            </a:endParaRPr>
          </a:p>
          <a:p>
            <a:pPr marL="1166813" lvl="2" indent="-173038">
              <a:buFontTx/>
              <a:buChar char="•"/>
            </a:pPr>
            <a:r>
              <a:rPr lang="ru-RU" b="1">
                <a:solidFill>
                  <a:srgbClr val="CC0000"/>
                </a:solidFill>
              </a:rPr>
              <a:t>кадровым</a:t>
            </a:r>
            <a:endParaRPr lang="ru-RU" b="1">
              <a:solidFill>
                <a:schemeClr val="accent2"/>
              </a:solidFill>
            </a:endParaRPr>
          </a:p>
          <a:p>
            <a:pPr marL="1166813" lvl="2" indent="-173038">
              <a:buFontTx/>
              <a:buChar char="•"/>
            </a:pPr>
            <a:r>
              <a:rPr lang="ru-RU" b="1">
                <a:solidFill>
                  <a:srgbClr val="CC0000"/>
                </a:solidFill>
              </a:rPr>
              <a:t>финансовым</a:t>
            </a:r>
          </a:p>
          <a:p>
            <a:pPr marL="1166813" lvl="2" indent="-173038">
              <a:buFontTx/>
              <a:buChar char="•"/>
            </a:pPr>
            <a:r>
              <a:rPr lang="ru-RU" b="1">
                <a:solidFill>
                  <a:srgbClr val="CC0000"/>
                </a:solidFill>
              </a:rPr>
              <a:t>материально-техническим</a:t>
            </a:r>
            <a:r>
              <a:rPr lang="ru-RU" b="1">
                <a:solidFill>
                  <a:schemeClr val="accent2"/>
                </a:solidFill>
              </a:rPr>
              <a:t> </a:t>
            </a:r>
          </a:p>
          <a:p>
            <a:pPr marL="1166813" lvl="2" indent="-173038">
              <a:buFontTx/>
              <a:buChar char="•"/>
            </a:pPr>
            <a:r>
              <a:rPr lang="ru-RU" b="1">
                <a:solidFill>
                  <a:srgbClr val="CC3300"/>
                </a:solidFill>
              </a:rPr>
              <a:t>иным </a:t>
            </a:r>
            <a:r>
              <a:rPr lang="ru-RU" b="1">
                <a:solidFill>
                  <a:srgbClr val="003399"/>
                </a:solidFill>
              </a:rPr>
              <a:t>(информационно-образовательная среда, учебно-методическое обеспечение)</a:t>
            </a:r>
            <a:endParaRPr lang="ru-RU">
              <a:solidFill>
                <a:srgbClr val="003399"/>
              </a:solidFill>
            </a:endParaRPr>
          </a:p>
        </p:txBody>
      </p:sp>
      <p:sp>
        <p:nvSpPr>
          <p:cNvPr id="8197" name="AutoShape 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459788" y="6524625"/>
            <a:ext cx="215900" cy="2254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390A52-F461-4353-AC1C-1B2E02B42C5F}" type="slidenum">
              <a:rPr lang="ru-RU" smtClean="0">
                <a:latin typeface="Arial" pitchFamily="34" charset="0"/>
              </a:rPr>
              <a:pPr/>
              <a:t>13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Требования к результатам освоения 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основной образовательной программы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250825" y="836613"/>
            <a:ext cx="8642350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CC3300"/>
                </a:solidFill>
              </a:rPr>
              <a:t>Личностным</a:t>
            </a:r>
          </a:p>
          <a:p>
            <a:r>
              <a:rPr lang="ru-RU" sz="2000" b="1" dirty="0">
                <a:solidFill>
                  <a:srgbClr val="003399"/>
                </a:solidFill>
              </a:rPr>
              <a:t>готовность и способность к саморазвитию</a:t>
            </a:r>
          </a:p>
          <a:p>
            <a:r>
              <a:rPr lang="ru-RU" sz="2000" b="1" dirty="0">
                <a:solidFill>
                  <a:srgbClr val="003399"/>
                </a:solidFill>
              </a:rPr>
              <a:t>мотивация к обучению и познанию</a:t>
            </a:r>
          </a:p>
          <a:p>
            <a:r>
              <a:rPr lang="ru-RU" sz="2000" b="1" dirty="0">
                <a:solidFill>
                  <a:srgbClr val="003399"/>
                </a:solidFill>
              </a:rPr>
              <a:t>ценностно-смысловые установки </a:t>
            </a:r>
          </a:p>
          <a:p>
            <a:r>
              <a:rPr lang="ru-RU" sz="2000" b="1" dirty="0">
                <a:solidFill>
                  <a:srgbClr val="003399"/>
                </a:solidFill>
              </a:rPr>
              <a:t>социальные компетенции, личностные качества</a:t>
            </a:r>
          </a:p>
          <a:p>
            <a:endParaRPr lang="ru-RU" sz="2000" b="1" dirty="0">
              <a:solidFill>
                <a:srgbClr val="003399"/>
              </a:solidFill>
            </a:endParaRPr>
          </a:p>
          <a:p>
            <a:r>
              <a:rPr lang="ru-RU" sz="2400" b="1" dirty="0" err="1">
                <a:solidFill>
                  <a:srgbClr val="CC3300"/>
                </a:solidFill>
              </a:rPr>
              <a:t>Метапредметным</a:t>
            </a:r>
            <a:endParaRPr lang="ru-RU" sz="2400" b="1" dirty="0">
              <a:solidFill>
                <a:srgbClr val="CC3300"/>
              </a:solidFill>
            </a:endParaRPr>
          </a:p>
          <a:p>
            <a:r>
              <a:rPr lang="ru-RU" sz="2000" b="1" dirty="0">
                <a:solidFill>
                  <a:srgbClr val="003399"/>
                </a:solidFill>
              </a:rPr>
              <a:t>универсальные учебные действия: </a:t>
            </a:r>
          </a:p>
          <a:p>
            <a:r>
              <a:rPr lang="ru-RU" sz="2000" b="1" dirty="0">
                <a:solidFill>
                  <a:srgbClr val="003399"/>
                </a:solidFill>
              </a:rPr>
              <a:t>познавательные</a:t>
            </a:r>
          </a:p>
          <a:p>
            <a:r>
              <a:rPr lang="ru-RU" sz="2000" b="1" dirty="0">
                <a:solidFill>
                  <a:srgbClr val="003399"/>
                </a:solidFill>
              </a:rPr>
              <a:t>регулятивные</a:t>
            </a:r>
          </a:p>
          <a:p>
            <a:r>
              <a:rPr lang="ru-RU" sz="2000" b="1" dirty="0">
                <a:solidFill>
                  <a:srgbClr val="003399"/>
                </a:solidFill>
              </a:rPr>
              <a:t>коммуникативные</a:t>
            </a:r>
          </a:p>
          <a:p>
            <a:endParaRPr lang="ru-RU" sz="2000" b="1" dirty="0"/>
          </a:p>
          <a:p>
            <a:r>
              <a:rPr lang="ru-RU" sz="2400" b="1" dirty="0">
                <a:solidFill>
                  <a:srgbClr val="CC3300"/>
                </a:solidFill>
              </a:rPr>
              <a:t>Предметным</a:t>
            </a:r>
          </a:p>
          <a:p>
            <a:r>
              <a:rPr lang="ru-RU" sz="2000" b="1" dirty="0">
                <a:solidFill>
                  <a:srgbClr val="003399"/>
                </a:solidFill>
              </a:rPr>
              <a:t>опыт деятельности специфической для данной предметной области </a:t>
            </a:r>
          </a:p>
          <a:p>
            <a:r>
              <a:rPr lang="ru-RU" sz="2000" b="1" dirty="0">
                <a:solidFill>
                  <a:srgbClr val="003399"/>
                </a:solidFill>
              </a:rPr>
              <a:t>система основополагающих элементов научного знания</a:t>
            </a:r>
          </a:p>
        </p:txBody>
      </p:sp>
      <p:sp>
        <p:nvSpPr>
          <p:cNvPr id="9221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88350" y="6453188"/>
            <a:ext cx="215900" cy="2159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9174E1-24C5-4922-90AF-7B3399FFF435}" type="slidenum">
              <a:rPr lang="ru-RU" smtClean="0">
                <a:latin typeface="Arial" pitchFamily="34" charset="0"/>
              </a:rPr>
              <a:pPr/>
              <a:t>14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0" y="0"/>
            <a:ext cx="9144000" cy="9525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Требования к условиям реализации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основной образовательной программы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153988" y="855663"/>
            <a:ext cx="8642350" cy="614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66813" lvl="2" indent="-173038">
              <a:buFontTx/>
              <a:buChar char="•"/>
            </a:pPr>
            <a:endParaRPr lang="ru-RU" sz="2000" b="1" dirty="0">
              <a:solidFill>
                <a:schemeClr val="accent2"/>
              </a:solidFill>
            </a:endParaRPr>
          </a:p>
          <a:p>
            <a:pPr marL="630238" lvl="1" indent="-188913">
              <a:buFontTx/>
              <a:buChar char="•"/>
            </a:pPr>
            <a:r>
              <a:rPr lang="ru-RU" sz="2400" b="1" dirty="0">
                <a:solidFill>
                  <a:srgbClr val="CC3300"/>
                </a:solidFill>
              </a:rPr>
              <a:t>кадровые условия</a:t>
            </a:r>
          </a:p>
          <a:p>
            <a:pPr marL="1166813" lvl="2" indent="-173038">
              <a:buFontTx/>
              <a:buChar char="•"/>
            </a:pPr>
            <a:r>
              <a:rPr lang="ru-RU" b="1" dirty="0">
                <a:solidFill>
                  <a:srgbClr val="003399"/>
                </a:solidFill>
              </a:rPr>
              <a:t>возможность требовать наличие квалификационной категории в государственных и муниципальных образовательных учреждениях</a:t>
            </a:r>
          </a:p>
          <a:p>
            <a:pPr marL="1166813" lvl="2" indent="-173038">
              <a:buFontTx/>
              <a:buChar char="•"/>
            </a:pPr>
            <a:r>
              <a:rPr lang="ru-RU" b="1" dirty="0">
                <a:solidFill>
                  <a:srgbClr val="003399"/>
                </a:solidFill>
              </a:rPr>
              <a:t>повышение квалификации один раз в пять лет</a:t>
            </a:r>
          </a:p>
          <a:p>
            <a:pPr marL="630238" lvl="1" indent="-188913">
              <a:buFontTx/>
              <a:buChar char="•"/>
            </a:pPr>
            <a:r>
              <a:rPr lang="ru-RU" sz="2400" b="1" dirty="0">
                <a:solidFill>
                  <a:srgbClr val="CC3300"/>
                </a:solidFill>
              </a:rPr>
              <a:t>финансовые условия </a:t>
            </a:r>
          </a:p>
          <a:p>
            <a:pPr marL="1166813" lvl="2" indent="-173038">
              <a:buFontTx/>
              <a:buChar char="•"/>
            </a:pPr>
            <a:r>
              <a:rPr lang="ru-RU" b="1" dirty="0">
                <a:solidFill>
                  <a:srgbClr val="003399"/>
                </a:solidFill>
              </a:rPr>
              <a:t>норматив финансирования не зависит от количества учебных дней в неделю</a:t>
            </a:r>
            <a:endParaRPr lang="ru-RU" sz="2400" b="1" dirty="0">
              <a:solidFill>
                <a:srgbClr val="CC3300"/>
              </a:solidFill>
            </a:endParaRPr>
          </a:p>
          <a:p>
            <a:pPr marL="630238" lvl="1" indent="-188913">
              <a:buFontTx/>
              <a:buChar char="•"/>
            </a:pPr>
            <a:r>
              <a:rPr lang="ru-RU" sz="2400" b="1" dirty="0">
                <a:solidFill>
                  <a:srgbClr val="CC3300"/>
                </a:solidFill>
              </a:rPr>
              <a:t>материально-технические условия</a:t>
            </a:r>
          </a:p>
          <a:p>
            <a:pPr marL="1166813" lvl="2" indent="-173038">
              <a:buFontTx/>
              <a:buChar char="•"/>
            </a:pPr>
            <a:r>
              <a:rPr lang="ru-RU" b="1" dirty="0">
                <a:solidFill>
                  <a:srgbClr val="003399"/>
                </a:solidFill>
              </a:rPr>
              <a:t>функциональный подход к определению условий</a:t>
            </a:r>
          </a:p>
          <a:p>
            <a:pPr marL="1166813" lvl="2" indent="-173038"/>
            <a:r>
              <a:rPr lang="ru-RU" b="1" dirty="0">
                <a:solidFill>
                  <a:srgbClr val="003399"/>
                </a:solidFill>
              </a:rPr>
              <a:t>  </a:t>
            </a:r>
            <a:r>
              <a:rPr lang="ru-RU" sz="1700" dirty="0">
                <a:solidFill>
                  <a:srgbClr val="003399"/>
                </a:solidFill>
              </a:rPr>
              <a:t>(возможность получения информации различными способами, проведения экспериментов, создания материальных объектов и др.) </a:t>
            </a:r>
          </a:p>
          <a:p>
            <a:pPr marL="1166813" lvl="2" indent="-173038">
              <a:buFontTx/>
              <a:buChar char="•"/>
            </a:pPr>
            <a:r>
              <a:rPr lang="ru-RU" b="1" dirty="0">
                <a:solidFill>
                  <a:srgbClr val="003399"/>
                </a:solidFill>
              </a:rPr>
              <a:t>возможность для беспрепятственного доступа обучающихся с ОВЗ к объектам инфраструктуры</a:t>
            </a:r>
            <a:r>
              <a:rPr lang="ru-RU" dirty="0">
                <a:solidFill>
                  <a:srgbClr val="003399"/>
                </a:solidFill>
              </a:rPr>
              <a:t> </a:t>
            </a:r>
            <a:r>
              <a:rPr lang="ru-RU" b="1" dirty="0">
                <a:solidFill>
                  <a:srgbClr val="003399"/>
                </a:solidFill>
              </a:rPr>
              <a:t> </a:t>
            </a:r>
          </a:p>
          <a:p>
            <a:pPr marL="630238" lvl="1" indent="-188913">
              <a:buFontTx/>
              <a:buChar char="•"/>
            </a:pPr>
            <a:r>
              <a:rPr lang="ru-RU" sz="2400" b="1" dirty="0">
                <a:solidFill>
                  <a:srgbClr val="CC3300"/>
                </a:solidFill>
              </a:rPr>
              <a:t>информационная среда образовательного учреждения</a:t>
            </a:r>
            <a:endParaRPr lang="ru-RU" sz="2000" b="1" dirty="0">
              <a:solidFill>
                <a:srgbClr val="CC3300"/>
              </a:solidFill>
            </a:endParaRPr>
          </a:p>
          <a:p>
            <a:pPr marL="1166813" lvl="2" indent="-173038"/>
            <a:endParaRPr lang="ru-RU" sz="2000" dirty="0">
              <a:solidFill>
                <a:srgbClr val="CC3300"/>
              </a:solidFill>
            </a:endParaRPr>
          </a:p>
          <a:p>
            <a:pPr marL="1166813" lvl="2" indent="-173038"/>
            <a:endParaRPr lang="ru-RU" sz="2000" b="1" dirty="0">
              <a:solidFill>
                <a:srgbClr val="003399"/>
              </a:solidFill>
            </a:endParaRPr>
          </a:p>
          <a:p>
            <a:pPr marL="1166813" lvl="2" indent="-173038">
              <a:buFontTx/>
              <a:buChar char="•"/>
            </a:pPr>
            <a:endParaRPr lang="ru-RU" sz="2000" dirty="0">
              <a:solidFill>
                <a:srgbClr val="003399"/>
              </a:solidFill>
            </a:endParaRPr>
          </a:p>
        </p:txBody>
      </p:sp>
      <p:sp>
        <p:nvSpPr>
          <p:cNvPr id="12293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88350" y="6453188"/>
            <a:ext cx="215900" cy="2159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3374"/>
            <a:ext cx="8577262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3471503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3"/>
          <p:cNvSpPr>
            <a:spLocks noChangeArrowheads="1"/>
          </p:cNvSpPr>
          <p:nvPr/>
        </p:nvSpPr>
        <p:spPr bwMode="auto">
          <a:xfrm>
            <a:off x="179388" y="188640"/>
            <a:ext cx="8964612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Constantia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Отличительные особенности ФГОС</a:t>
            </a:r>
            <a:endParaRPr lang="ru-RU" sz="3600" dirty="0" smtClean="0"/>
          </a:p>
          <a:p>
            <a:r>
              <a:rPr lang="ru-RU" sz="3600" b="1" dirty="0" smtClean="0">
                <a:latin typeface="Constantia" pitchFamily="18" charset="0"/>
              </a:rPr>
              <a:t>1. Системно </a:t>
            </a:r>
            <a:r>
              <a:rPr lang="ru-RU" sz="3600" b="1" dirty="0">
                <a:latin typeface="Constantia" pitchFamily="18" charset="0"/>
              </a:rPr>
              <a:t>-</a:t>
            </a:r>
            <a:r>
              <a:rPr lang="ru-RU" sz="3600" b="1" dirty="0" err="1">
                <a:latin typeface="Constantia" pitchFamily="18" charset="0"/>
              </a:rPr>
              <a:t>деятельностный</a:t>
            </a:r>
            <a:r>
              <a:rPr lang="ru-RU" sz="3600" b="1" dirty="0">
                <a:latin typeface="Constantia" pitchFamily="18" charset="0"/>
              </a:rPr>
              <a:t> подход </a:t>
            </a:r>
            <a:r>
              <a:rPr lang="ru-RU" sz="3600" dirty="0">
                <a:latin typeface="Constantia" pitchFamily="18" charset="0"/>
              </a:rPr>
              <a:t>–</a:t>
            </a:r>
            <a:r>
              <a:rPr lang="ru-RU" sz="3200" dirty="0">
                <a:latin typeface="Constantia" pitchFamily="18" charset="0"/>
              </a:rPr>
              <a:t>это подход к организации процесса обучения,</a:t>
            </a:r>
          </a:p>
          <a:p>
            <a:r>
              <a:rPr lang="ru-RU" sz="3200" dirty="0">
                <a:latin typeface="Constantia" pitchFamily="18" charset="0"/>
              </a:rPr>
              <a:t> в котором на первый план выходит проблема самоопределения ученика в учебном процессе.</a:t>
            </a:r>
            <a:endParaRPr lang="ru-RU" sz="3600" dirty="0">
              <a:latin typeface="Constantia" pitchFamily="18" charset="0"/>
            </a:endParaRPr>
          </a:p>
        </p:txBody>
      </p:sp>
      <p:pic>
        <p:nvPicPr>
          <p:cNvPr id="6147" name="Picture 2" descr="Картинка 57 из 57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3913" y="2924175"/>
            <a:ext cx="3240087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Прямоугольник 6"/>
          <p:cNvSpPr>
            <a:spLocks noChangeArrowheads="1"/>
          </p:cNvSpPr>
          <p:nvPr/>
        </p:nvSpPr>
        <p:spPr bwMode="auto">
          <a:xfrm>
            <a:off x="323850" y="4508500"/>
            <a:ext cx="63357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latin typeface="Constantia" pitchFamily="18" charset="0"/>
              </a:rPr>
              <a:t>В рамках </a:t>
            </a:r>
            <a:r>
              <a:rPr lang="ru-RU" sz="2800" dirty="0" err="1">
                <a:latin typeface="Constantia" pitchFamily="18" charset="0"/>
              </a:rPr>
              <a:t>деятельностного</a:t>
            </a:r>
            <a:r>
              <a:rPr lang="ru-RU" sz="2800" dirty="0">
                <a:latin typeface="Constantia" pitchFamily="18" charset="0"/>
              </a:rPr>
              <a:t> подхода ученик овладевает </a:t>
            </a:r>
            <a:r>
              <a:rPr lang="ru-RU" sz="2800" u="sng" dirty="0">
                <a:latin typeface="Constantia" pitchFamily="18" charset="0"/>
              </a:rPr>
              <a:t>универсальными действиями</a:t>
            </a:r>
            <a:r>
              <a:rPr lang="ru-RU" sz="2800" dirty="0">
                <a:latin typeface="Constantia" pitchFamily="18" charset="0"/>
              </a:rPr>
              <a:t>, </a:t>
            </a:r>
          </a:p>
          <a:p>
            <a:r>
              <a:rPr lang="ru-RU" sz="2800" dirty="0">
                <a:latin typeface="Constantia" pitchFamily="18" charset="0"/>
              </a:rPr>
              <a:t>чтобы </a:t>
            </a:r>
            <a:r>
              <a:rPr lang="ru-RU" sz="2800" u="sng" dirty="0">
                <a:latin typeface="Constantia" pitchFamily="18" charset="0"/>
              </a:rPr>
              <a:t>уметь решать</a:t>
            </a:r>
            <a:r>
              <a:rPr lang="ru-RU" sz="2800" dirty="0">
                <a:latin typeface="Constantia" pitchFamily="18" charset="0"/>
              </a:rPr>
              <a:t> любые задачи.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4932363" y="2420938"/>
            <a:ext cx="3816350" cy="25209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>Только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> с помощью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> действия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8313" y="1196975"/>
            <a:ext cx="4248150" cy="244792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Каким образом </a:t>
            </a:r>
            <a:r>
              <a:rPr lang="ru-RU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включить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ученика в образовательный процесс?</a:t>
            </a:r>
            <a:endParaRPr lang="ru-RU" sz="3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8313" y="4149725"/>
            <a:ext cx="4248150" cy="2374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Как помочь его</a:t>
            </a:r>
          </a:p>
          <a:p>
            <a:pPr algn="ctr" eaLnBrk="0" hangingPunct="0">
              <a:defRPr/>
            </a:pP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самоопределению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388" y="836613"/>
            <a:ext cx="5545137" cy="53863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Отличия от традиционной концепции</a:t>
            </a:r>
          </a:p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Больше разнообразных видов деятельности, включающих все предметы в широкий </a:t>
            </a:r>
            <a:r>
              <a:rPr lang="ru-RU" sz="2400" dirty="0" err="1">
                <a:latin typeface="+mn-lt"/>
                <a:cs typeface="+mn-cs"/>
              </a:rPr>
              <a:t>общеучебный</a:t>
            </a:r>
            <a:r>
              <a:rPr lang="ru-RU" sz="2400" dirty="0">
                <a:latin typeface="+mn-lt"/>
                <a:cs typeface="+mn-cs"/>
              </a:rPr>
              <a:t> и жизненный контекст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(</a:t>
            </a:r>
            <a:r>
              <a:rPr lang="ru-RU" sz="2400" dirty="0" err="1">
                <a:latin typeface="+mn-lt"/>
                <a:cs typeface="+mn-cs"/>
              </a:rPr>
              <a:t>компетентностный</a:t>
            </a:r>
            <a:r>
              <a:rPr lang="ru-RU" sz="2400" dirty="0">
                <a:latin typeface="+mn-lt"/>
                <a:cs typeface="+mn-cs"/>
              </a:rPr>
              <a:t> подход)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/>
            </a:r>
            <a:br>
              <a:rPr lang="ru-RU" sz="2400" dirty="0">
                <a:latin typeface="+mn-lt"/>
                <a:cs typeface="+mn-cs"/>
              </a:rPr>
            </a:br>
            <a:endParaRPr lang="ru-RU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Меньше готовых знаний (выучивание правил, формул и таблиц наизусть),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тренировки навыков(доведение навыков до автоматизма</a:t>
            </a:r>
            <a:r>
              <a:rPr lang="ru-RU" sz="2000" dirty="0">
                <a:latin typeface="+mn-lt"/>
                <a:cs typeface="+mn-cs"/>
              </a:rPr>
              <a:t>)</a:t>
            </a:r>
          </a:p>
        </p:txBody>
      </p:sp>
      <p:pic>
        <p:nvPicPr>
          <p:cNvPr id="8195" name="Picture 2" descr="Картинка 4 из 48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773238"/>
            <a:ext cx="32004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4213" y="765175"/>
            <a:ext cx="7416800" cy="35385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Усвоение детьми понятий на другом качественном уровне: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+mn-lt"/>
              <a:cs typeface="+mn-cs"/>
            </a:endParaRPr>
          </a:p>
          <a:p>
            <a:pPr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u="sng" dirty="0">
                <a:solidFill>
                  <a:srgbClr val="C00000"/>
                </a:solidFill>
                <a:latin typeface="+mn-lt"/>
                <a:cs typeface="+mn-cs"/>
              </a:rPr>
              <a:t>было</a:t>
            </a:r>
            <a:r>
              <a:rPr lang="ru-RU" sz="2800" dirty="0">
                <a:latin typeface="+mn-lt"/>
                <a:cs typeface="+mn-cs"/>
              </a:rPr>
              <a:t>: я выучил и поэтому знаю;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+mn-lt"/>
              <a:cs typeface="+mn-cs"/>
            </a:endParaRPr>
          </a:p>
          <a:p>
            <a:pPr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u="sng" dirty="0">
                <a:solidFill>
                  <a:srgbClr val="C00000"/>
                </a:solidFill>
                <a:latin typeface="+mn-lt"/>
                <a:cs typeface="+mn-cs"/>
              </a:rPr>
              <a:t>стало</a:t>
            </a:r>
            <a:r>
              <a:rPr lang="ru-RU" sz="2800" dirty="0">
                <a:latin typeface="+mn-lt"/>
                <a:cs typeface="+mn-cs"/>
              </a:rPr>
              <a:t>: я знаю не все, но я знаю, 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как это можно вычислить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 или где это можно узнать.</a:t>
            </a:r>
          </a:p>
        </p:txBody>
      </p:sp>
      <p:pic>
        <p:nvPicPr>
          <p:cNvPr id="9219" name="Picture 2" descr="Картинка 32 из 48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6388" y="4049713"/>
            <a:ext cx="248761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Картинка 46 из 48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13188"/>
            <a:ext cx="2627313" cy="294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714202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Arial Black" pitchFamily="34" charset="0"/>
              </a:rPr>
              <a:t/>
            </a:r>
            <a:br>
              <a:rPr lang="ru-RU" sz="3100" dirty="0" smtClean="0">
                <a:latin typeface="Arial Black" pitchFamily="34" charset="0"/>
              </a:rPr>
            </a:br>
            <a:r>
              <a:rPr lang="ru-RU" sz="3100" dirty="0" smtClean="0">
                <a:latin typeface="Arial Black" pitchFamily="34" charset="0"/>
              </a:rPr>
              <a:t>Федеральные  государственные</a:t>
            </a:r>
            <a:br>
              <a:rPr lang="ru-RU" sz="3100" dirty="0" smtClean="0">
                <a:latin typeface="Arial Black" pitchFamily="34" charset="0"/>
              </a:rPr>
            </a:br>
            <a:r>
              <a:rPr lang="ru-RU" sz="3100" dirty="0" smtClean="0">
                <a:latin typeface="Arial Black" pitchFamily="34" charset="0"/>
              </a:rPr>
              <a:t>образовательные стандарты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5122912" cy="406531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b="1" dirty="0" smtClean="0">
                <a:latin typeface="Constantia" pitchFamily="18" charset="0"/>
              </a:rPr>
              <a:t>ФГОС</a:t>
            </a:r>
          </a:p>
          <a:p>
            <a:pPr algn="ctr">
              <a:buNone/>
            </a:pPr>
            <a:r>
              <a:rPr lang="ru-RU" b="1" dirty="0" smtClean="0">
                <a:latin typeface="Constantia" pitchFamily="18" charset="0"/>
              </a:rPr>
              <a:t>Цель образования</a:t>
            </a:r>
            <a:r>
              <a:rPr lang="ru-RU" dirty="0" smtClean="0">
                <a:latin typeface="Constantia" pitchFamily="18" charset="0"/>
              </a:rPr>
              <a:t> – общекультурное, личностное и познавательное развитие учащихся, обеспечивающее такую ключевую компетенцию, как умение учиться.</a:t>
            </a:r>
            <a:endParaRPr lang="ru-RU" b="1" dirty="0">
              <a:latin typeface="Constantia" pitchFamily="18" charset="0"/>
            </a:endParaRPr>
          </a:p>
        </p:txBody>
      </p:sp>
      <p:pic>
        <p:nvPicPr>
          <p:cNvPr id="5" name="Picture 2" descr="Картинка 1 из 572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556792"/>
            <a:ext cx="3096344" cy="309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5" descr="iк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3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Отличительные особенности ФГОС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dirty="0" smtClean="0">
                <a:solidFill>
                  <a:srgbClr val="0066FF"/>
                </a:solidFill>
              </a:rPr>
              <a:t>2.</a:t>
            </a:r>
            <a:r>
              <a:rPr lang="ru-RU" dirty="0" smtClean="0"/>
              <a:t>     </a:t>
            </a:r>
            <a:r>
              <a:rPr lang="ru-RU" sz="3600" dirty="0" smtClean="0">
                <a:solidFill>
                  <a:srgbClr val="0066FF"/>
                </a:solidFill>
                <a:latin typeface="Arial Black" pitchFamily="34" charset="0"/>
              </a:rPr>
              <a:t>Основная цель – развитие      		личности на основе</a:t>
            </a:r>
            <a:r>
              <a:rPr lang="ru-RU" dirty="0" smtClean="0"/>
              <a:t> </a:t>
            </a:r>
          </a:p>
          <a:p>
            <a:pPr eaLnBrk="1" hangingPunct="1">
              <a:buFontTx/>
              <a:buNone/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</a:t>
            </a:r>
            <a:r>
              <a:rPr lang="ru-RU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УУД, освоение и познание мира</a:t>
            </a:r>
          </a:p>
          <a:p>
            <a:pPr eaLnBrk="1" hangingPunct="1">
              <a:buFontTx/>
              <a:buNone/>
              <a:defRPr/>
            </a:pPr>
            <a:endParaRPr lang="ru-RU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ru-RU" b="1" dirty="0" smtClean="0">
                <a:solidFill>
                  <a:srgbClr val="0066FF"/>
                </a:solidFill>
              </a:rPr>
              <a:t>3.</a:t>
            </a:r>
            <a:r>
              <a:rPr lang="ru-RU" dirty="0" smtClean="0">
                <a:solidFill>
                  <a:srgbClr val="0066FF"/>
                </a:solidFill>
              </a:rPr>
              <a:t> </a:t>
            </a:r>
            <a:r>
              <a:rPr lang="ru-RU" sz="3600" dirty="0" smtClean="0">
                <a:solidFill>
                  <a:srgbClr val="0066FF"/>
                </a:solidFill>
                <a:latin typeface="Arial Black" pitchFamily="34" charset="0"/>
              </a:rPr>
              <a:t>Инновационный характер в </a:t>
            </a:r>
            <a:r>
              <a:rPr lang="ru-RU" sz="3600" dirty="0" err="1" smtClean="0">
                <a:solidFill>
                  <a:srgbClr val="0066FF"/>
                </a:solidFill>
                <a:latin typeface="Arial Black" pitchFamily="34" charset="0"/>
              </a:rPr>
              <a:t>струкруре</a:t>
            </a:r>
            <a:r>
              <a:rPr lang="ru-RU" sz="3600" dirty="0" smtClean="0">
                <a:solidFill>
                  <a:srgbClr val="0066FF"/>
                </a:solidFill>
                <a:latin typeface="Arial Black" pitchFamily="34" charset="0"/>
              </a:rPr>
              <a:t> стандартов – это требование к условиям осуществления образования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iк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smtClean="0">
                <a:solidFill>
                  <a:srgbClr val="FF0000"/>
                </a:solidFill>
                <a:latin typeface="Arial Black" pitchFamily="34" charset="0"/>
              </a:rPr>
              <a:t>Отличительные особенности ФГОС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9144000" cy="5445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0066FF"/>
                </a:solidFill>
              </a:rPr>
              <a:t>4. Изменения в учебных планах: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b="1" dirty="0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rgbClr val="0066FF"/>
                </a:solidFill>
              </a:rPr>
              <a:t>	- Изменения в образовательных областях  </a:t>
            </a:r>
            <a:r>
              <a:rPr lang="ru-RU" sz="2000" b="1" dirty="0" smtClean="0">
                <a:solidFill>
                  <a:srgbClr val="6600CC"/>
                </a:solidFill>
              </a:rPr>
              <a:t>(</a:t>
            </a:r>
            <a:r>
              <a:rPr lang="ru-RU" sz="2000" b="1" dirty="0" smtClean="0">
                <a:solidFill>
                  <a:srgbClr val="6600CC"/>
                </a:solidFill>
                <a:latin typeface="Arial Black" pitchFamily="34" charset="0"/>
              </a:rPr>
              <a:t>Филология, Математика и информатика, Общественно-научные предметы, Основы духовно-нравственной культуры народов России, Естественно -научные предметы, Искусство, Технология, Физическая культура и Основы безопасности жизнедеятельности)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000" b="1" dirty="0" smtClean="0">
              <a:solidFill>
                <a:srgbClr val="6600CC"/>
              </a:solidFill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i="1" dirty="0" smtClean="0"/>
              <a:t>	</a:t>
            </a:r>
            <a:r>
              <a:rPr lang="ru-RU" sz="2000" i="1" dirty="0" smtClean="0">
                <a:solidFill>
                  <a:srgbClr val="0066FF"/>
                </a:solidFill>
                <a:latin typeface="Arial Black" pitchFamily="34" charset="0"/>
              </a:rPr>
              <a:t>- </a:t>
            </a:r>
            <a:r>
              <a:rPr lang="ru-RU" sz="2800" b="1" dirty="0" smtClean="0">
                <a:solidFill>
                  <a:srgbClr val="0066FF"/>
                </a:solidFill>
              </a:rPr>
              <a:t>появление части, формируемой участниками образовательного процесса</a:t>
            </a:r>
            <a:r>
              <a:rPr lang="ru-RU" sz="2800" b="1" i="1" dirty="0" smtClean="0">
                <a:solidFill>
                  <a:srgbClr val="0066FF"/>
                </a:solidFill>
              </a:rPr>
              <a:t> </a:t>
            </a:r>
            <a:r>
              <a:rPr lang="ru-RU" sz="2000" b="1" dirty="0" smtClean="0">
                <a:solidFill>
                  <a:srgbClr val="6600CC"/>
                </a:solidFill>
                <a:latin typeface="Arial Black" pitchFamily="34" charset="0"/>
              </a:rPr>
              <a:t>(обязательная внеурочная деятельность)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000" b="1" dirty="0" smtClean="0">
              <a:solidFill>
                <a:srgbClr val="6600CC"/>
              </a:solidFill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i="1" dirty="0" smtClean="0"/>
              <a:t>	</a:t>
            </a:r>
            <a:r>
              <a:rPr lang="ru-RU" sz="2800" b="1" i="1" dirty="0" smtClean="0">
                <a:solidFill>
                  <a:srgbClr val="0066FF"/>
                </a:solidFill>
              </a:rPr>
              <a:t>- </a:t>
            </a:r>
            <a:r>
              <a:rPr lang="ru-RU" sz="2800" b="1" dirty="0" smtClean="0">
                <a:solidFill>
                  <a:srgbClr val="0066FF"/>
                </a:solidFill>
              </a:rPr>
              <a:t>разработка индивидуальных учебных планов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5" descr="iк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>
                <a:solidFill>
                  <a:srgbClr val="FF0000"/>
                </a:solidFill>
                <a:latin typeface="Arial Black" pitchFamily="34" charset="0"/>
              </a:rPr>
              <a:t>Отличительные </a:t>
            </a:r>
            <a:br>
              <a:rPr lang="ru-RU" sz="4000" b="1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4000" b="1" smtClean="0">
                <a:solidFill>
                  <a:srgbClr val="FF0000"/>
                </a:solidFill>
                <a:latin typeface="Arial Black" pitchFamily="34" charset="0"/>
              </a:rPr>
              <a:t>особенности ФГОС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dirty="0" smtClean="0">
                <a:solidFill>
                  <a:srgbClr val="0066FF"/>
                </a:solidFill>
              </a:rPr>
              <a:t>5. Изменение в требованиях к результатам</a:t>
            </a:r>
          </a:p>
          <a:p>
            <a:pPr algn="ctr" eaLnBrk="1" hangingPunct="1">
              <a:buFontTx/>
              <a:buNone/>
            </a:pPr>
            <a:endParaRPr lang="ru-RU" b="1" dirty="0" smtClean="0">
              <a:solidFill>
                <a:srgbClr val="6600CC"/>
              </a:solidFill>
            </a:endParaRPr>
          </a:p>
          <a:p>
            <a:pPr eaLnBrk="1" hangingPunct="1">
              <a:buFontTx/>
              <a:buNone/>
            </a:pPr>
            <a:r>
              <a:rPr lang="ru-RU" sz="2400" b="1" dirty="0" smtClean="0">
                <a:solidFill>
                  <a:srgbClr val="6600CC"/>
                </a:solidFill>
              </a:rPr>
              <a:t>Стандарт 2004г.                          Стандарт  </a:t>
            </a:r>
            <a:r>
              <a:rPr lang="en-US" sz="2400" b="1" dirty="0" smtClean="0">
                <a:solidFill>
                  <a:srgbClr val="6600CC"/>
                </a:solidFill>
              </a:rPr>
              <a:t>II </a:t>
            </a:r>
            <a:r>
              <a:rPr lang="ru-RU" sz="2400" b="1" dirty="0" smtClean="0">
                <a:solidFill>
                  <a:srgbClr val="6600CC"/>
                </a:solidFill>
              </a:rPr>
              <a:t>  поколения </a:t>
            </a:r>
          </a:p>
          <a:p>
            <a:pPr eaLnBrk="1" hangingPunct="1">
              <a:buFontTx/>
              <a:buNone/>
            </a:pPr>
            <a:endParaRPr lang="ru-RU" sz="2400" b="1" dirty="0" smtClean="0">
              <a:solidFill>
                <a:srgbClr val="6600CC"/>
              </a:solidFill>
            </a:endParaRPr>
          </a:p>
          <a:p>
            <a:pPr eaLnBrk="1" hangingPunct="1">
              <a:buFontTx/>
              <a:buNone/>
            </a:pPr>
            <a:r>
              <a:rPr lang="ru-RU" sz="2400" b="1" dirty="0" smtClean="0">
                <a:solidFill>
                  <a:srgbClr val="6600CC"/>
                </a:solidFill>
              </a:rPr>
              <a:t> знать                                             личностные</a:t>
            </a:r>
          </a:p>
          <a:p>
            <a:pPr eaLnBrk="1" hangingPunct="1">
              <a:buFontTx/>
              <a:buNone/>
            </a:pPr>
            <a:r>
              <a:rPr lang="ru-RU" sz="2400" b="1" dirty="0" smtClean="0">
                <a:solidFill>
                  <a:srgbClr val="6600CC"/>
                </a:solidFill>
              </a:rPr>
              <a:t> уметь                    </a:t>
            </a:r>
            <a:r>
              <a:rPr lang="ru-RU" sz="2400" b="1" dirty="0" smtClean="0">
                <a:solidFill>
                  <a:srgbClr val="FF3300"/>
                </a:solidFill>
              </a:rPr>
              <a:t> ЗУН                </a:t>
            </a:r>
            <a:r>
              <a:rPr lang="ru-RU" sz="2400" b="1" dirty="0" err="1" smtClean="0">
                <a:solidFill>
                  <a:srgbClr val="6600CC"/>
                </a:solidFill>
              </a:rPr>
              <a:t>метапредметные</a:t>
            </a:r>
            <a:r>
              <a:rPr lang="ru-RU" sz="2400" b="1" dirty="0" smtClean="0">
                <a:solidFill>
                  <a:srgbClr val="6600CC"/>
                </a:solidFill>
              </a:rPr>
              <a:t>         </a:t>
            </a:r>
            <a:r>
              <a:rPr lang="ru-RU" sz="2400" b="1" dirty="0" smtClean="0">
                <a:solidFill>
                  <a:srgbClr val="FF3300"/>
                </a:solidFill>
              </a:rPr>
              <a:t> УУД</a:t>
            </a:r>
          </a:p>
          <a:p>
            <a:pPr eaLnBrk="1" hangingPunct="1">
              <a:buFontTx/>
              <a:buNone/>
            </a:pPr>
            <a:r>
              <a:rPr lang="ru-RU" sz="2400" b="1" dirty="0" smtClean="0">
                <a:solidFill>
                  <a:srgbClr val="6600CC"/>
                </a:solidFill>
              </a:rPr>
              <a:t> использовать                              предметные</a:t>
            </a:r>
          </a:p>
          <a:p>
            <a:pPr eaLnBrk="1" hangingPunct="1">
              <a:buFontTx/>
              <a:buNone/>
            </a:pPr>
            <a:r>
              <a:rPr lang="ru-RU" sz="2400" dirty="0" smtClean="0"/>
              <a:t>   </a:t>
            </a:r>
            <a:endParaRPr lang="ru-RU" sz="2400" b="1" dirty="0" smtClean="0">
              <a:solidFill>
                <a:srgbClr val="FF3300"/>
              </a:solidFill>
            </a:endParaRPr>
          </a:p>
        </p:txBody>
      </p:sp>
      <p:sp>
        <p:nvSpPr>
          <p:cNvPr id="15" name="Правая фигурная скобка 14"/>
          <p:cNvSpPr/>
          <p:nvPr/>
        </p:nvSpPr>
        <p:spPr>
          <a:xfrm>
            <a:off x="7596188" y="3573463"/>
            <a:ext cx="360362" cy="1439862"/>
          </a:xfrm>
          <a:prstGeom prst="rightBrace">
            <a:avLst>
              <a:gd name="adj1" fmla="val 8333"/>
              <a:gd name="adj2" fmla="val 51873"/>
            </a:avLst>
          </a:prstGeom>
          <a:noFill/>
          <a:ln w="12700">
            <a:solidFill>
              <a:srgbClr val="FF33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Правая фигурная скобка 17"/>
          <p:cNvSpPr/>
          <p:nvPr/>
        </p:nvSpPr>
        <p:spPr>
          <a:xfrm>
            <a:off x="2268538" y="3500438"/>
            <a:ext cx="358775" cy="1441450"/>
          </a:xfrm>
          <a:prstGeom prst="rightBrace">
            <a:avLst>
              <a:gd name="adj1" fmla="val 8333"/>
              <a:gd name="adj2" fmla="val 51873"/>
            </a:avLst>
          </a:prstGeom>
          <a:noFill/>
          <a:ln w="12700">
            <a:solidFill>
              <a:srgbClr val="FF33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3" descr="iк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smtClean="0">
                <a:solidFill>
                  <a:srgbClr val="FF0000"/>
                </a:solidFill>
                <a:latin typeface="Arial Black" pitchFamily="34" charset="0"/>
              </a:rPr>
              <a:t>Отличительные особенности ФГОС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50688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dirty="0" smtClean="0">
                <a:solidFill>
                  <a:srgbClr val="0066FF"/>
                </a:solidFill>
              </a:rPr>
              <a:t>7. Изменения в образовательных технологиях</a:t>
            </a:r>
          </a:p>
          <a:p>
            <a:pPr eaLnBrk="1" hangingPunct="1">
              <a:buFontTx/>
              <a:buNone/>
            </a:pPr>
            <a:endParaRPr lang="ru-RU" sz="2800" b="1" dirty="0" smtClean="0">
              <a:solidFill>
                <a:srgbClr val="0066FF"/>
              </a:solidFill>
            </a:endParaRPr>
          </a:p>
          <a:p>
            <a:pPr eaLnBrk="1" hangingPunct="1">
              <a:buFontTx/>
              <a:buNone/>
            </a:pPr>
            <a:r>
              <a:rPr lang="ru-RU" sz="2800" dirty="0" smtClean="0">
                <a:solidFill>
                  <a:srgbClr val="6600CC"/>
                </a:solidFill>
              </a:rPr>
              <a:t>     </a:t>
            </a:r>
            <a:r>
              <a:rPr lang="ru-RU" sz="2400" b="1" dirty="0" err="1" smtClean="0">
                <a:solidFill>
                  <a:srgbClr val="6600CC"/>
                </a:solidFill>
              </a:rPr>
              <a:t>Компетентностный</a:t>
            </a:r>
            <a:r>
              <a:rPr lang="ru-RU" sz="2400" b="1" dirty="0" smtClean="0">
                <a:solidFill>
                  <a:srgbClr val="6600CC"/>
                </a:solidFill>
              </a:rPr>
              <a:t> подход к образованию ориентируется на самостоятельное участие личности в учебно-познавательном процессе. К числу инновационных технологий обучения можно отнести компьютерные, информационно-коммуникационные и телекоммуникационные технологии. Формированию информационных компетенций способствует применение интерактивного комплекса, ресурсов Интернета.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28CD96C-1BA4-45F1-8251-509CB9D93BFB}" type="slidenum">
              <a:rPr lang="ru-RU" smtClean="0">
                <a:solidFill>
                  <a:srgbClr val="A2ABAD"/>
                </a:solidFill>
                <a:latin typeface="Arial" charset="0"/>
                <a:cs typeface="Arial" charset="0"/>
              </a:rPr>
              <a:pPr/>
              <a:t>24</a:t>
            </a:fld>
            <a:endParaRPr lang="ru-RU" dirty="0" smtClean="0">
              <a:solidFill>
                <a:srgbClr val="A2ABAD"/>
              </a:solidFill>
              <a:latin typeface="Arial" charset="0"/>
              <a:cs typeface="Arial" charset="0"/>
            </a:endParaRPr>
          </a:p>
        </p:txBody>
      </p:sp>
      <p:sp>
        <p:nvSpPr>
          <p:cNvPr id="24581" name="_s1032"/>
          <p:cNvSpPr>
            <a:spLocks noChangeArrowheads="1" noTextEdit="1"/>
          </p:cNvSpPr>
          <p:nvPr/>
        </p:nvSpPr>
        <p:spPr bwMode="auto">
          <a:xfrm>
            <a:off x="4933950" y="1916113"/>
            <a:ext cx="4210050" cy="190817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4582" name="_s1028"/>
          <p:cNvSpPr>
            <a:spLocks noChangeArrowheads="1" noTextEdit="1"/>
          </p:cNvSpPr>
          <p:nvPr/>
        </p:nvSpPr>
        <p:spPr bwMode="auto">
          <a:xfrm>
            <a:off x="0" y="1916113"/>
            <a:ext cx="4284663" cy="1943100"/>
          </a:xfrm>
          <a:prstGeom prst="ellipse">
            <a:avLst/>
          </a:prstGeom>
          <a:ln>
            <a:headEnd/>
            <a:tailEnd/>
          </a:ln>
          <a:scene3d>
            <a:camera prst="orthographicFront">
              <a:rot lat="300000" lon="0" rev="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0" y="2060575"/>
            <a:ext cx="3960813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ru-RU" sz="2000" b="1" u="sng" dirty="0">
                <a:solidFill>
                  <a:srgbClr val="FFFFFF"/>
                </a:solidFill>
              </a:rPr>
              <a:t>СЕМЬЯ</a:t>
            </a:r>
          </a:p>
          <a:p>
            <a:pPr algn="ctr" eaLnBrk="0" hangingPunct="0">
              <a:buFontTx/>
              <a:buChar char="•"/>
            </a:pPr>
            <a:r>
              <a:rPr lang="ru-RU" b="1" dirty="0">
                <a:solidFill>
                  <a:srgbClr val="FFFFFF"/>
                </a:solidFill>
              </a:rPr>
              <a:t>Личностная успешность</a:t>
            </a:r>
          </a:p>
          <a:p>
            <a:pPr algn="ctr" eaLnBrk="0" hangingPunct="0">
              <a:buFontTx/>
              <a:buChar char="•"/>
            </a:pPr>
            <a:r>
              <a:rPr lang="ru-RU" b="1" dirty="0">
                <a:solidFill>
                  <a:srgbClr val="FFFFFF"/>
                </a:solidFill>
              </a:rPr>
              <a:t>Социальная успешность</a:t>
            </a:r>
          </a:p>
          <a:p>
            <a:pPr algn="ctr" eaLnBrk="0" hangingPunct="0">
              <a:buFontTx/>
              <a:buChar char="•"/>
            </a:pPr>
            <a:r>
              <a:rPr lang="ru-RU" b="1" dirty="0">
                <a:solidFill>
                  <a:srgbClr val="FFFFFF"/>
                </a:solidFill>
              </a:rPr>
              <a:t>Профессиональная </a:t>
            </a:r>
            <a:endParaRPr lang="en-US" b="1" dirty="0">
              <a:solidFill>
                <a:srgbClr val="FFFFFF"/>
              </a:solidFill>
            </a:endParaRPr>
          </a:p>
          <a:p>
            <a:pPr algn="ctr" eaLnBrk="0" hangingPunct="0"/>
            <a:r>
              <a:rPr lang="ru-RU" b="1" dirty="0">
                <a:solidFill>
                  <a:srgbClr val="FFFFFF"/>
                </a:solidFill>
              </a:rPr>
              <a:t>успешность</a:t>
            </a:r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5003800" y="2060575"/>
            <a:ext cx="41402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ru-RU" sz="2000" b="1" u="sng" dirty="0">
                <a:solidFill>
                  <a:srgbClr val="FFFFFF"/>
                </a:solidFill>
              </a:rPr>
              <a:t>ОБЩЕСТВО</a:t>
            </a:r>
          </a:p>
          <a:p>
            <a:pPr lvl="1" algn="ctr" eaLnBrk="0" hangingPunct="0">
              <a:buFontTx/>
              <a:buChar char="•"/>
            </a:pPr>
            <a:r>
              <a:rPr lang="ru-RU" b="1" dirty="0">
                <a:solidFill>
                  <a:srgbClr val="FFFFFF"/>
                </a:solidFill>
              </a:rPr>
              <a:t>Безопасность и здоровье</a:t>
            </a:r>
          </a:p>
          <a:p>
            <a:pPr lvl="1" algn="ctr" eaLnBrk="0" hangingPunct="0">
              <a:buFontTx/>
              <a:buChar char="•"/>
            </a:pPr>
            <a:r>
              <a:rPr lang="ru-RU" b="1" dirty="0">
                <a:solidFill>
                  <a:srgbClr val="FFFFFF"/>
                </a:solidFill>
              </a:rPr>
              <a:t>Свобода и ответственность</a:t>
            </a:r>
          </a:p>
          <a:p>
            <a:pPr lvl="1" algn="ctr" eaLnBrk="0" hangingPunct="0">
              <a:buFontTx/>
              <a:buChar char="•"/>
            </a:pPr>
            <a:r>
              <a:rPr lang="ru-RU" b="1" dirty="0">
                <a:solidFill>
                  <a:srgbClr val="FFFFFF"/>
                </a:solidFill>
              </a:rPr>
              <a:t>Социальная справедливость</a:t>
            </a:r>
          </a:p>
          <a:p>
            <a:pPr lvl="1" algn="ctr" eaLnBrk="0" hangingPunct="0">
              <a:buFontTx/>
              <a:buChar char="•"/>
            </a:pPr>
            <a:r>
              <a:rPr lang="ru-RU" b="1" dirty="0">
                <a:solidFill>
                  <a:srgbClr val="FFFFFF"/>
                </a:solidFill>
              </a:rPr>
              <a:t>Благосостояние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619672" y="4786322"/>
            <a:ext cx="5665354" cy="15102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0000" tIns="46800" rIns="90000" bIns="46800">
            <a:spAutoFit/>
          </a:bodyPr>
          <a:lstStyle/>
          <a:p>
            <a:pPr algn="ctr" eaLnBrk="0" hangingPunct="0">
              <a:defRPr/>
            </a:pPr>
            <a:r>
              <a:rPr lang="ru-RU" sz="2000" b="1" u="sng" dirty="0">
                <a:solidFill>
                  <a:prstClr val="white"/>
                </a:solidFill>
              </a:rPr>
              <a:t>ГОСУДАРСТВО</a:t>
            </a:r>
          </a:p>
          <a:p>
            <a:pPr algn="ctr" eaLnBrk="0" hangingPunct="0">
              <a:buFontTx/>
              <a:buChar char="•"/>
              <a:defRPr/>
            </a:pPr>
            <a:r>
              <a:rPr lang="ru-RU" b="1" dirty="0">
                <a:solidFill>
                  <a:prstClr val="white"/>
                </a:solidFill>
              </a:rPr>
              <a:t>Национальное единство</a:t>
            </a:r>
          </a:p>
          <a:p>
            <a:pPr algn="ctr" eaLnBrk="0" hangingPunct="0">
              <a:buFontTx/>
              <a:buChar char="•"/>
              <a:defRPr/>
            </a:pPr>
            <a:r>
              <a:rPr lang="ru-RU" b="1" dirty="0">
                <a:solidFill>
                  <a:prstClr val="white"/>
                </a:solidFill>
              </a:rPr>
              <a:t>Безопасность </a:t>
            </a:r>
          </a:p>
          <a:p>
            <a:pPr algn="ctr" eaLnBrk="0" hangingPunct="0">
              <a:buFontTx/>
              <a:buChar char="•"/>
              <a:defRPr/>
            </a:pPr>
            <a:r>
              <a:rPr lang="ru-RU" b="1" dirty="0">
                <a:solidFill>
                  <a:prstClr val="white"/>
                </a:solidFill>
              </a:rPr>
              <a:t>Развитие человеческого потенциала</a:t>
            </a:r>
          </a:p>
          <a:p>
            <a:pPr algn="ctr" eaLnBrk="0" hangingPunct="0">
              <a:buFontTx/>
              <a:buChar char="•"/>
              <a:defRPr/>
            </a:pPr>
            <a:r>
              <a:rPr lang="ru-RU" b="1" dirty="0">
                <a:solidFill>
                  <a:prstClr val="white"/>
                </a:solidFill>
              </a:rPr>
              <a:t>Конкурентоспособность</a:t>
            </a:r>
          </a:p>
        </p:txBody>
      </p:sp>
      <p:pic>
        <p:nvPicPr>
          <p:cNvPr id="22538" name="Picture 11" descr="Мальчикбезфон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63" y="1785938"/>
            <a:ext cx="170338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Выноска со стрелкой вниз 11"/>
          <p:cNvSpPr/>
          <p:nvPr/>
        </p:nvSpPr>
        <p:spPr>
          <a:xfrm>
            <a:off x="428596" y="214290"/>
            <a:ext cx="8286808" cy="1643074"/>
          </a:xfrm>
          <a:prstGeom prst="down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</a:rPr>
              <a:t>Стандарты - социальная норма, общественный договор между семьей, обществом и государством</a:t>
            </a:r>
            <a:endParaRPr lang="ru-RU" sz="36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2555875" y="1341438"/>
            <a:ext cx="3600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accent1"/>
                </a:solidFill>
              </a:rPr>
              <a:t>Особенности УМК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899592" y="1916832"/>
            <a:ext cx="67691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1) Большинство заданий построены с акцентом на практическую  и самостоятельную деятельность  учащихся;</a:t>
            </a:r>
          </a:p>
          <a:p>
            <a:r>
              <a:rPr lang="ru-RU" sz="2400" dirty="0"/>
              <a:t>огромное разнообразие творческих заданий , которые помогают овладевать основами логического и алгоритмического мышления;</a:t>
            </a:r>
          </a:p>
          <a:p>
            <a:r>
              <a:rPr lang="ru-RU" sz="2400" dirty="0"/>
              <a:t>во всех учебниках  включены странички для любознательных, на которых дети узнают много нового дополнительного материала по теме.</a:t>
            </a:r>
          </a:p>
          <a:p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92150"/>
            <a:ext cx="4124325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C:\Users\Слава\Pictures\Мои сканированные изображения\2011-10 (окт)\сканирование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620713"/>
            <a:ext cx="4181475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1763713" y="1389063"/>
            <a:ext cx="648017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200" dirty="0"/>
              <a:t> </a:t>
            </a:r>
            <a:r>
              <a:rPr lang="ru-RU" sz="2400" dirty="0"/>
              <a:t>2) Широко применяется проектный метод. Имеется цикл проектов, участвуя в которых, дети знакомятся друг с другом, обмениваются информацией о себе, о школе, о своих интересах и увлечениях. Это проекты "Я и мое имя", "Моя семья", совместное издание Азбуки и многое другое. Очень важно, чтобы родители всячески стимулировали детей к этой работе и сами принимали в ней активное участие.</a:t>
            </a:r>
            <a:br>
              <a:rPr lang="ru-RU" sz="24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68313" y="836613"/>
            <a:ext cx="4032250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4716463" y="765175"/>
            <a:ext cx="4095750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684213" y="1412875"/>
            <a:ext cx="7704137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sz="2400" dirty="0"/>
              <a:t>3) Внимание уделено самостоятельной оценочной деятельности учащихся. На страницах учебника введены смайлики, которые помогают ученику оценить себя.</a:t>
            </a:r>
          </a:p>
          <a:p>
            <a:pPr>
              <a:buFontTx/>
              <a:buChar char="-"/>
            </a:pPr>
            <a:endParaRPr lang="ru-RU" sz="2400" dirty="0"/>
          </a:p>
          <a:p>
            <a:pPr>
              <a:buFontTx/>
              <a:buChar char="-"/>
            </a:pP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140968"/>
            <a:ext cx="3008313" cy="2985195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11"/>
          <p:cNvGraphicFramePr>
            <a:graphicFrameLocks noGrp="1"/>
          </p:cNvGraphicFramePr>
          <p:nvPr>
            <p:ph idx="1"/>
          </p:nvPr>
        </p:nvGraphicFramePr>
        <p:xfrm>
          <a:off x="3635896" y="260648"/>
          <a:ext cx="5050904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4" descr="image001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12976"/>
            <a:ext cx="2934643" cy="293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79712" y="260648"/>
            <a:ext cx="6840760" cy="1584176"/>
          </a:xfrm>
          <a:prstGeom prst="down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r>
              <a:rPr lang="ru-RU" sz="2400" b="1" dirty="0" err="1">
                <a:solidFill>
                  <a:prstClr val="white"/>
                </a:solidFill>
              </a:rPr>
              <a:t>Инновационность</a:t>
            </a:r>
            <a:r>
              <a:rPr lang="ru-RU" sz="2400" b="1" dirty="0">
                <a:solidFill>
                  <a:prstClr val="white"/>
                </a:solidFill>
              </a:rPr>
              <a:t> стандартов</a:t>
            </a:r>
          </a:p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</a:rPr>
              <a:t>  второго поколения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Слава\Pictures\Мои сканированные изображения\2011-10 (окт)\сканирование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125538"/>
            <a:ext cx="391477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C:\Users\Слава\Pictures\Мои сканированные изображения\2011-10 (окт)\сканирование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1268413"/>
            <a:ext cx="297497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AutoShape 2"/>
          <p:cNvSpPr>
            <a:spLocks noChangeArrowheads="1"/>
          </p:cNvSpPr>
          <p:nvPr/>
        </p:nvSpPr>
        <p:spPr bwMode="gray">
          <a:xfrm>
            <a:off x="287338" y="188913"/>
            <a:ext cx="8532812" cy="719137"/>
          </a:xfrm>
          <a:prstGeom prst="roundRect">
            <a:avLst>
              <a:gd name="adj" fmla="val 49106"/>
            </a:avLst>
          </a:prstGeom>
          <a:solidFill>
            <a:srgbClr val="FFFF99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Современный учитель</a:t>
            </a:r>
          </a:p>
        </p:txBody>
      </p:sp>
      <p:sp>
        <p:nvSpPr>
          <p:cNvPr id="50180" name="Text Box 7"/>
          <p:cNvSpPr txBox="1">
            <a:spLocks noChangeArrowheads="1"/>
          </p:cNvSpPr>
          <p:nvPr/>
        </p:nvSpPr>
        <p:spPr bwMode="auto">
          <a:xfrm>
            <a:off x="2268538" y="1900238"/>
            <a:ext cx="575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395536" y="1124744"/>
            <a:ext cx="8424936" cy="151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buFontTx/>
              <a:buChar char="•"/>
            </a:pPr>
            <a:r>
              <a:rPr lang="ru-RU" sz="2000" b="1" u="sng" dirty="0">
                <a:solidFill>
                  <a:schemeClr val="accent2">
                    <a:lumMod val="75000"/>
                  </a:schemeClr>
                </a:solidFill>
              </a:rPr>
              <a:t>Учитель-профессионал</a:t>
            </a:r>
            <a:endParaRPr lang="ru-RU" sz="1600" u="sng" dirty="0">
              <a:solidFill>
                <a:schemeClr val="accent2">
                  <a:lumMod val="75000"/>
                </a:schemeClr>
              </a:solidFill>
            </a:endParaRPr>
          </a:p>
          <a:p>
            <a:pPr marL="95250" lvl="1" indent="361950" eaLnBrk="0" hangingPunct="0">
              <a:buFont typeface="Wingdings" pitchFamily="2" charset="2"/>
              <a:buChar char="ü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демонстрирует универсальные и предметные способы действий</a:t>
            </a:r>
          </a:p>
          <a:p>
            <a:pPr marL="95250" indent="361950" eaLnBrk="0" hangingPunct="0">
              <a:buFont typeface="Wingdings" pitchFamily="2" charset="2"/>
              <a:buChar char="ü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инициирует пробные действия детей</a:t>
            </a:r>
          </a:p>
          <a:p>
            <a:pPr marL="95250" lvl="1" indent="361950" eaLnBrk="0" hangingPunct="0">
              <a:buFont typeface="Wingdings" pitchFamily="2" charset="2"/>
              <a:buChar char="ü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консультирует, корректирует действия</a:t>
            </a:r>
          </a:p>
          <a:p>
            <a:pPr marL="95250" lvl="1" indent="361950" eaLnBrk="0" hangingPunct="0">
              <a:buFont typeface="Wingdings" pitchFamily="2" charset="2"/>
              <a:buChar char="ü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ищет способы включить в работу каждого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20488" name="Text Box 9"/>
          <p:cNvSpPr txBox="1">
            <a:spLocks noChangeArrowheads="1"/>
          </p:cNvSpPr>
          <p:nvPr/>
        </p:nvSpPr>
        <p:spPr bwMode="auto">
          <a:xfrm>
            <a:off x="467544" y="2924944"/>
            <a:ext cx="8064896" cy="151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buFontTx/>
              <a:buChar char="•"/>
            </a:pPr>
            <a:r>
              <a:rPr lang="ru-RU" sz="2000" b="1" u="sng" dirty="0">
                <a:solidFill>
                  <a:schemeClr val="accent2">
                    <a:lumMod val="75000"/>
                  </a:schemeClr>
                </a:solidFill>
              </a:rPr>
              <a:t>Воспитатель</a:t>
            </a:r>
            <a:endParaRPr lang="ru-RU" u="sng" dirty="0">
              <a:solidFill>
                <a:schemeClr val="accent2">
                  <a:lumMod val="75000"/>
                </a:schemeClr>
              </a:solidFill>
            </a:endParaRPr>
          </a:p>
          <a:p>
            <a:pPr marL="0" lvl="1" indent="457200" eaLnBrk="0" hangingPunct="0">
              <a:buFont typeface="Wingdings" pitchFamily="2" charset="2"/>
              <a:buChar char="ü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создает условия для приобретения детьми жизненного опыта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общения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, выбора, ответственного поведения, саморегуляции, самостоятельной выработки жизненных ценностей</a:t>
            </a:r>
          </a:p>
          <a:p>
            <a:pPr marL="0" lvl="1" indent="457200" eaLnBrk="0" hangingPunct="0">
              <a:buFont typeface="Wingdings" pitchFamily="2" charset="2"/>
              <a:buChar char="ü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соучастник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489" name="Text Box 10"/>
          <p:cNvSpPr txBox="1">
            <a:spLocks noChangeArrowheads="1"/>
          </p:cNvSpPr>
          <p:nvPr/>
        </p:nvSpPr>
        <p:spPr bwMode="auto">
          <a:xfrm>
            <a:off x="323528" y="5013176"/>
            <a:ext cx="7056784" cy="95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buFontTx/>
              <a:buChar char="•"/>
            </a:pPr>
            <a:r>
              <a:rPr lang="ru-RU" sz="2000" b="1" u="sng" dirty="0">
                <a:solidFill>
                  <a:schemeClr val="accent2">
                    <a:lumMod val="75000"/>
                  </a:schemeClr>
                </a:solidFill>
              </a:rPr>
              <a:t>Педагогическая поддержка</a:t>
            </a:r>
            <a:r>
              <a:rPr lang="ru-RU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177800" lvl="1" indent="279400" eaLnBrk="0" hangingPunct="0">
              <a:buFont typeface="Wingdings" pitchFamily="2" charset="2"/>
              <a:buChar char="ü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оказывает адресную помощь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ребенку: не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избавляя от проблемной ситуации, но помогая ее преодолевать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Основные этапы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980728"/>
            <a:ext cx="7632848" cy="5256584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C00000"/>
                </a:solidFill>
              </a:rPr>
              <a:t>2001 год</a:t>
            </a:r>
          </a:p>
          <a:p>
            <a:pPr algn="l"/>
            <a:r>
              <a:rPr lang="ru-RU" sz="2800" b="1" dirty="0">
                <a:solidFill>
                  <a:schemeClr val="tx1"/>
                </a:solidFill>
              </a:rPr>
              <a:t>Концепция модернизации российского образования на период до 2010 года.</a:t>
            </a:r>
          </a:p>
          <a:p>
            <a:pPr algn="l">
              <a:lnSpc>
                <a:spcPts val="2163"/>
              </a:lnSpc>
              <a:spcBef>
                <a:spcPts val="1200"/>
              </a:spcBef>
            </a:pPr>
            <a:r>
              <a:rPr lang="ru-RU" sz="2800" b="1" dirty="0">
                <a:solidFill>
                  <a:schemeClr val="tx1"/>
                </a:solidFill>
              </a:rPr>
              <a:t>      Распоряжение правительства №1756-р от 29.12 </a:t>
            </a:r>
            <a:r>
              <a:rPr lang="ru-RU" sz="2800" b="1" dirty="0" smtClean="0">
                <a:solidFill>
                  <a:schemeClr val="tx1"/>
                </a:solidFill>
              </a:rPr>
              <a:t>2001г.</a:t>
            </a:r>
          </a:p>
          <a:p>
            <a:pPr algn="l"/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2004 год</a:t>
            </a:r>
          </a:p>
          <a:p>
            <a:pPr algn="l"/>
            <a:r>
              <a:rPr lang="ru-RU" sz="2800" b="1" dirty="0" smtClean="0">
                <a:solidFill>
                  <a:schemeClr val="tx1"/>
                </a:solidFill>
              </a:rPr>
              <a:t>Федеральный </a:t>
            </a:r>
            <a:r>
              <a:rPr lang="ru-RU" sz="2800" b="1" dirty="0">
                <a:solidFill>
                  <a:schemeClr val="tx1"/>
                </a:solidFill>
              </a:rPr>
              <a:t>компонент государственных образовательных стандартов начального общего, основного общего, среднего (полного) общего образования.</a:t>
            </a:r>
          </a:p>
          <a:p>
            <a:pPr algn="l">
              <a:lnSpc>
                <a:spcPts val="2163"/>
              </a:lnSpc>
              <a:spcBef>
                <a:spcPts val="1200"/>
              </a:spcBef>
            </a:pPr>
            <a:r>
              <a:rPr lang="ru-RU" sz="2800" b="1" dirty="0">
                <a:solidFill>
                  <a:schemeClr val="tx1"/>
                </a:solidFill>
              </a:rPr>
              <a:t>     Приказ </a:t>
            </a:r>
            <a:r>
              <a:rPr lang="ru-RU" sz="2800" b="1" dirty="0" err="1">
                <a:solidFill>
                  <a:schemeClr val="tx1"/>
                </a:solidFill>
              </a:rPr>
              <a:t>Минобр</a:t>
            </a:r>
            <a:r>
              <a:rPr lang="ru-RU" sz="2800" b="1" dirty="0">
                <a:solidFill>
                  <a:schemeClr val="tx1"/>
                </a:solidFill>
              </a:rPr>
              <a:t> России № 1019 от 5 марта 2004г.</a:t>
            </a:r>
            <a:endParaRPr lang="ru-RU" sz="2800" dirty="0">
              <a:solidFill>
                <a:schemeClr val="tx1"/>
              </a:solidFill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89205957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pPr algn="l">
              <a:spcBef>
                <a:spcPts val="575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2006год</a:t>
            </a:r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/>
              <a:t>Социологические исследования образовательных </a:t>
            </a:r>
            <a:r>
              <a:rPr lang="ru-RU" sz="2400" b="1" dirty="0" smtClean="0"/>
              <a:t>потребностей Концепция </a:t>
            </a:r>
            <a:r>
              <a:rPr lang="ru-RU" sz="2400" b="1" dirty="0"/>
              <a:t>ФГОС</a:t>
            </a:r>
            <a:br>
              <a:rPr lang="ru-RU" sz="2400" b="1" dirty="0"/>
            </a:br>
            <a:r>
              <a:rPr lang="ru-RU" sz="2400" b="1" dirty="0">
                <a:solidFill>
                  <a:srgbClr val="C00000"/>
                </a:solidFill>
              </a:rPr>
              <a:t>2007 год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/>
              <a:t>Изменения в закон «Об образовании» (Ст.№7)</a:t>
            </a:r>
            <a:br>
              <a:rPr lang="ru-RU" sz="2400" b="1" dirty="0"/>
            </a:br>
            <a:r>
              <a:rPr lang="ru-RU" sz="2400" b="1" dirty="0"/>
              <a:t>Разработка документов и материалов обеспечивающих ФГОС</a:t>
            </a:r>
            <a:br>
              <a:rPr lang="ru-RU" sz="2400" b="1" dirty="0"/>
            </a:br>
            <a:r>
              <a:rPr lang="ru-RU" sz="2400" b="1" dirty="0">
                <a:solidFill>
                  <a:srgbClr val="C00000"/>
                </a:solidFill>
              </a:rPr>
              <a:t>2008 год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/>
              <a:t>Апробация ФГОС начального общего образования</a:t>
            </a:r>
            <a:br>
              <a:rPr lang="ru-RU" sz="2400" b="1" dirty="0"/>
            </a:br>
            <a:r>
              <a:rPr lang="ru-RU" sz="2400" b="1" dirty="0"/>
              <a:t> </a:t>
            </a:r>
            <a:r>
              <a:rPr lang="ru-RU" sz="2400" b="1" dirty="0">
                <a:solidFill>
                  <a:srgbClr val="C00000"/>
                </a:solidFill>
              </a:rPr>
              <a:t>2009 год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/>
              <a:t>Постановление правительства о порядке разработки и утверждения ФГОС</a:t>
            </a:r>
            <a:br>
              <a:rPr lang="ru-RU" sz="2400" b="1" dirty="0"/>
            </a:br>
            <a:r>
              <a:rPr lang="ru-RU" sz="2400" b="1" dirty="0"/>
              <a:t>Утверждение ФГОС начального общего образования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60550631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2010 год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/>
              <a:t>Национальная инициатива «Наша новая школа» </a:t>
            </a:r>
            <a:br>
              <a:rPr lang="ru-RU" sz="2400" b="1" dirty="0"/>
            </a:br>
            <a:r>
              <a:rPr lang="ru-RU" sz="2400" b="1" dirty="0"/>
              <a:t>Введение ФГОС в начальной школе (в инициативном порядке)</a:t>
            </a:r>
            <a:br>
              <a:rPr lang="ru-RU" sz="2400" b="1" dirty="0"/>
            </a:br>
            <a:r>
              <a:rPr lang="ru-RU" sz="2400" b="1" dirty="0"/>
              <a:t>Создание координационного совета</a:t>
            </a:r>
            <a:br>
              <a:rPr lang="ru-RU" sz="2400" b="1" dirty="0"/>
            </a:br>
            <a:r>
              <a:rPr lang="ru-RU" sz="2400" b="1" dirty="0"/>
              <a:t>Примерная основная образовательная программа начального общего образования</a:t>
            </a:r>
            <a:br>
              <a:rPr lang="ru-RU" sz="2400" b="1" dirty="0"/>
            </a:br>
            <a:r>
              <a:rPr lang="ru-RU" sz="2400" b="1" dirty="0"/>
              <a:t>Распоряжение правительства о плане действий по модернизации общего образования на 2011 - 2015 годы. (№1507-Р от 07.09.2010 г.)</a:t>
            </a:r>
            <a:br>
              <a:rPr lang="ru-RU" sz="2400" b="1" dirty="0"/>
            </a:br>
            <a:r>
              <a:rPr lang="ru-RU" sz="2400" b="1" dirty="0"/>
              <a:t>Утверждение ФГОС основного общего образования (приказ №1897 17.12.2010 г.)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82926232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664295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1. ФГОС </a:t>
            </a:r>
            <a:r>
              <a:rPr lang="ru-RU" sz="2400" b="1" dirty="0">
                <a:solidFill>
                  <a:srgbClr val="CC0000"/>
                </a:solidFill>
              </a:rPr>
              <a:t>начального общего образования</a:t>
            </a:r>
            <a:r>
              <a:rPr lang="ru-RU" sz="2400" b="1" dirty="0">
                <a:solidFill>
                  <a:schemeClr val="accent2"/>
                </a:solidFill>
              </a:rPr>
              <a:t> </a:t>
            </a:r>
            <a:r>
              <a:rPr lang="ru-RU" sz="2400" b="1" dirty="0">
                <a:solidFill>
                  <a:srgbClr val="7030A0"/>
                </a:solidFill>
              </a:rPr>
              <a:t>утвержден приказом от 6 октября 2009 года №373 (зарегистрирован Минюстом России 22 декабря 2009 года №15785</a:t>
            </a:r>
            <a:r>
              <a:rPr lang="ru-RU" sz="2400" b="1" dirty="0" smtClean="0">
                <a:solidFill>
                  <a:srgbClr val="7030A0"/>
                </a:solidFill>
              </a:rPr>
              <a:t>)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492896"/>
            <a:ext cx="8136904" cy="314590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2. ФГОС </a:t>
            </a:r>
            <a:r>
              <a:rPr lang="ru-RU" b="1" dirty="0">
                <a:solidFill>
                  <a:srgbClr val="CC0000"/>
                </a:solidFill>
              </a:rPr>
              <a:t>основного общего образования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– утвержден</a:t>
            </a:r>
          </a:p>
          <a:p>
            <a:r>
              <a:rPr lang="ru-RU" b="1" dirty="0">
                <a:solidFill>
                  <a:srgbClr val="7030A0"/>
                </a:solidFill>
              </a:rPr>
              <a:t>приказом Министерства образования и науки Российской Федерации от 17  декабря  2010 г. № 1897</a:t>
            </a:r>
          </a:p>
          <a:p>
            <a:endParaRPr lang="ru-RU" b="1" dirty="0">
              <a:solidFill>
                <a:schemeClr val="accent2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3. ФГОС </a:t>
            </a:r>
            <a:r>
              <a:rPr lang="ru-RU" b="1" dirty="0">
                <a:solidFill>
                  <a:srgbClr val="CC0000"/>
                </a:solidFill>
              </a:rPr>
              <a:t>среднего (полного)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общего образования –утвержден приказом от 17  мая  2012 г. № 413 (зарегистрирован Минюстом России 07.06. 2012, рег. № 24480)</a:t>
            </a:r>
          </a:p>
        </p:txBody>
      </p:sp>
    </p:spTree>
    <p:extLst>
      <p:ext uri="{BB962C8B-B14F-4D97-AF65-F5344CB8AC3E}">
        <p14:creationId xmlns="" xmlns:p14="http://schemas.microsoft.com/office/powerpoint/2010/main" val="213527395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Преемственность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196752"/>
            <a:ext cx="8280920" cy="4824536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spcAft>
                <a:spcPts val="600"/>
              </a:spcAft>
            </a:pPr>
            <a:r>
              <a:rPr lang="ru-RU" b="1" dirty="0" smtClean="0">
                <a:solidFill>
                  <a:schemeClr val="tx1"/>
                </a:solidFill>
              </a:rPr>
              <a:t>        Опора </a:t>
            </a:r>
            <a:r>
              <a:rPr lang="ru-RU" b="1" dirty="0" smtClean="0">
                <a:solidFill>
                  <a:schemeClr val="tx1"/>
                </a:solidFill>
              </a:rPr>
              <a:t>на опыт советской и российской школы, лучший мировой опыт</a:t>
            </a:r>
          </a:p>
          <a:p>
            <a:pPr marL="342900" indent="-342900" algn="just">
              <a:spcAft>
                <a:spcPts val="600"/>
              </a:spcAft>
            </a:pPr>
            <a:r>
              <a:rPr lang="ru-RU" b="1" dirty="0" smtClean="0">
                <a:solidFill>
                  <a:schemeClr val="tx1"/>
                </a:solidFill>
              </a:rPr>
              <a:t>        Результаты </a:t>
            </a:r>
            <a:r>
              <a:rPr lang="ru-RU" b="1" dirty="0" smtClean="0">
                <a:solidFill>
                  <a:schemeClr val="tx1"/>
                </a:solidFill>
              </a:rPr>
              <a:t>предшествующих реформ </a:t>
            </a:r>
            <a:r>
              <a:rPr lang="ru-RU" b="1" dirty="0" smtClean="0">
                <a:solidFill>
                  <a:schemeClr val="tx1"/>
                </a:solidFill>
              </a:rPr>
              <a:t>и проектов </a:t>
            </a:r>
            <a:r>
              <a:rPr lang="ru-RU" b="1" dirty="0" smtClean="0">
                <a:solidFill>
                  <a:schemeClr val="tx1"/>
                </a:solidFill>
              </a:rPr>
              <a:t>(модернизации образования, </a:t>
            </a:r>
            <a:r>
              <a:rPr lang="ru-RU" b="1" dirty="0" smtClean="0">
                <a:solidFill>
                  <a:schemeClr val="tx1"/>
                </a:solidFill>
              </a:rPr>
              <a:t>  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 </a:t>
            </a:r>
            <a:r>
              <a:rPr lang="ru-RU" b="1" dirty="0" smtClean="0">
                <a:solidFill>
                  <a:schemeClr val="tx1"/>
                </a:solidFill>
              </a:rPr>
              <a:t>Приоритетного </a:t>
            </a:r>
            <a:r>
              <a:rPr lang="ru-RU" b="1" dirty="0" smtClean="0">
                <a:solidFill>
                  <a:schemeClr val="tx1"/>
                </a:solidFill>
              </a:rPr>
              <a:t>национального проекта «Образование», различных проектов ФЦПРО и пр.)</a:t>
            </a:r>
          </a:p>
          <a:p>
            <a:pPr marL="342900" indent="-342900" algn="just">
              <a:spcAft>
                <a:spcPts val="600"/>
              </a:spcAft>
            </a:pPr>
            <a:r>
              <a:rPr lang="ru-RU" b="1" dirty="0" smtClean="0">
                <a:solidFill>
                  <a:schemeClr val="tx1"/>
                </a:solidFill>
              </a:rPr>
              <a:t>        Развитие </a:t>
            </a:r>
            <a:r>
              <a:rPr lang="ru-RU" b="1" dirty="0" smtClean="0">
                <a:solidFill>
                  <a:schemeClr val="tx1"/>
                </a:solidFill>
              </a:rPr>
              <a:t>отечественных научных теорий и концепций (развивающего обучения, «ядра и оболочки» и пр.)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latin typeface="Arial" pitchFamily="34" charset="0"/>
                <a:cs typeface="Arial" pitchFamily="34" charset="0"/>
              </a:rPr>
              <a:t>Инновационность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ФГОС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340768"/>
            <a:ext cx="6400800" cy="4298032"/>
          </a:xfrm>
        </p:spPr>
        <p:txBody>
          <a:bodyPr/>
          <a:lstStyle/>
          <a:p>
            <a:pPr marL="742950" indent="-742950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Идеология</a:t>
            </a:r>
          </a:p>
          <a:p>
            <a:pPr marL="609600" indent="-609600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Структура</a:t>
            </a:r>
          </a:p>
          <a:p>
            <a:pPr marL="609600" indent="-609600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Содержание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3614</TotalTime>
  <Words>975</Words>
  <Application>Microsoft Office PowerPoint</Application>
  <PresentationFormat>Экран (4:3)</PresentationFormat>
  <Paragraphs>205</Paragraphs>
  <Slides>31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 Федеральные  государственные образовательные стандарты </vt:lpstr>
      <vt:lpstr>Инновационность стандартов   второго поколения</vt:lpstr>
      <vt:lpstr>Основные этапы </vt:lpstr>
      <vt:lpstr>2006год Социологические исследования образовательных потребностей Концепция ФГОС 2007 год Изменения в закон «Об образовании» (Ст.№7) Разработка документов и материалов обеспечивающих ФГОС 2008 год Апробация ФГОС начального общего образования  2009 год  Постановление правительства о порядке разработки и утверждения ФГОС Утверждение ФГОС начального общего образования</vt:lpstr>
      <vt:lpstr>2010 год  Национальная инициатива «Наша новая школа»  Введение ФГОС в начальной школе (в инициативном порядке) Создание координационного совета Примерная основная образовательная программа начального общего образования Распоряжение правительства о плане действий по модернизации общего образования на 2011 - 2015 годы. (№1507-Р от 07.09.2010 г.) Утверждение ФГОС основного общего образования (приказ №1897 17.12.2010 г.)</vt:lpstr>
      <vt:lpstr>1. ФГОС начального общего образования утвержден приказом от 6 октября 2009 года №373 (зарегистрирован Минюстом России 22 декабря 2009 года №15785) </vt:lpstr>
      <vt:lpstr>Преемственность </vt:lpstr>
      <vt:lpstr>Инновационность ФГОС </vt:lpstr>
      <vt:lpstr>Требования к структуре  основной образовательной  программы </vt:lpstr>
      <vt:lpstr>Требования к структуре ООП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Отличительные особенности ФГОС</vt:lpstr>
      <vt:lpstr>Отличительные особенности ФГОС</vt:lpstr>
      <vt:lpstr>Отличительные  особенности ФГОС</vt:lpstr>
      <vt:lpstr>Отличительные особенности ФГОС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RRR</cp:lastModifiedBy>
  <cp:revision>362</cp:revision>
  <dcterms:created xsi:type="dcterms:W3CDTF">2009-11-20T02:53:53Z</dcterms:created>
  <dcterms:modified xsi:type="dcterms:W3CDTF">2016-02-17T05:44:21Z</dcterms:modified>
</cp:coreProperties>
</file>